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2" r:id="rId5"/>
    <p:sldId id="260" r:id="rId6"/>
    <p:sldId id="263" r:id="rId7"/>
    <p:sldId id="264" r:id="rId8"/>
    <p:sldId id="261" r:id="rId9"/>
    <p:sldId id="265" r:id="rId10"/>
    <p:sldId id="267" r:id="rId11"/>
    <p:sldId id="270" r:id="rId12"/>
    <p:sldId id="284" r:id="rId13"/>
    <p:sldId id="268" r:id="rId14"/>
    <p:sldId id="269" r:id="rId15"/>
    <p:sldId id="276" r:id="rId16"/>
    <p:sldId id="271" r:id="rId17"/>
    <p:sldId id="272" r:id="rId18"/>
    <p:sldId id="280" r:id="rId19"/>
    <p:sldId id="273" r:id="rId20"/>
    <p:sldId id="282" r:id="rId21"/>
    <p:sldId id="281" r:id="rId22"/>
    <p:sldId id="274" r:id="rId23"/>
    <p:sldId id="275" r:id="rId24"/>
    <p:sldId id="266" r:id="rId25"/>
    <p:sldId id="283" r:id="rId26"/>
    <p:sldId id="279" r:id="rId27"/>
    <p:sldId id="278" r:id="rId28"/>
    <p:sldId id="277" r:id="rId29"/>
  </p:sldIdLst>
  <p:sldSz cx="9144000" cy="6858000" type="screen4x3"/>
  <p:notesSz cx="10020300" cy="68881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864E4E-267C-4DBB-979F-52437ACE5BDE}" v="15" dt="2025-11-13T14:59:21.2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162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kayuki Kataoka" userId="e225055db5527f41" providerId="LiveId" clId="{496E69E9-40D0-4CA1-A0E7-4E1F4B68A8A4}"/>
    <pc:docChg chg="undo custSel addSld delSld modSld sldOrd modMainMaster">
      <pc:chgData name="Takayuki Kataoka" userId="e225055db5527f41" providerId="LiveId" clId="{496E69E9-40D0-4CA1-A0E7-4E1F4B68A8A4}" dt="2025-11-13T15:06:12.693" v="4567" actId="20577"/>
      <pc:docMkLst>
        <pc:docMk/>
      </pc:docMkLst>
      <pc:sldChg chg="modSp mod">
        <pc:chgData name="Takayuki Kataoka" userId="e225055db5527f41" providerId="LiveId" clId="{496E69E9-40D0-4CA1-A0E7-4E1F4B68A8A4}" dt="2025-11-13T15:06:12.693" v="4567" actId="20577"/>
        <pc:sldMkLst>
          <pc:docMk/>
          <pc:sldMk cId="211597847" sldId="256"/>
        </pc:sldMkLst>
        <pc:spChg chg="mod">
          <ac:chgData name="Takayuki Kataoka" userId="e225055db5527f41" providerId="LiveId" clId="{496E69E9-40D0-4CA1-A0E7-4E1F4B68A8A4}" dt="2025-11-13T15:06:12.693" v="4567" actId="20577"/>
          <ac:spMkLst>
            <pc:docMk/>
            <pc:sldMk cId="211597847" sldId="256"/>
            <ac:spMk id="5" creationId="{1C62B6D0-D0AE-F931-965E-84406C99AB43}"/>
          </ac:spMkLst>
        </pc:spChg>
      </pc:sldChg>
      <pc:sldChg chg="modSp mod">
        <pc:chgData name="Takayuki Kataoka" userId="e225055db5527f41" providerId="LiveId" clId="{496E69E9-40D0-4CA1-A0E7-4E1F4B68A8A4}" dt="2025-11-13T15:03:21.985" v="4068" actId="27636"/>
        <pc:sldMkLst>
          <pc:docMk/>
          <pc:sldMk cId="4216804503" sldId="266"/>
        </pc:sldMkLst>
        <pc:spChg chg="mod">
          <ac:chgData name="Takayuki Kataoka" userId="e225055db5527f41" providerId="LiveId" clId="{496E69E9-40D0-4CA1-A0E7-4E1F4B68A8A4}" dt="2025-11-13T14:32:45.140" v="102" actId="20577"/>
          <ac:spMkLst>
            <pc:docMk/>
            <pc:sldMk cId="4216804503" sldId="266"/>
            <ac:spMk id="2" creationId="{3A807BD0-C404-E90F-255B-5813A61F5FD0}"/>
          </ac:spMkLst>
        </pc:spChg>
        <pc:spChg chg="mod">
          <ac:chgData name="Takayuki Kataoka" userId="e225055db5527f41" providerId="LiveId" clId="{496E69E9-40D0-4CA1-A0E7-4E1F4B68A8A4}" dt="2025-11-13T15:03:21.985" v="4068" actId="27636"/>
          <ac:spMkLst>
            <pc:docMk/>
            <pc:sldMk cId="4216804503" sldId="266"/>
            <ac:spMk id="3" creationId="{FCF15A99-C059-0E75-25D1-AD1C12EF9A11}"/>
          </ac:spMkLst>
        </pc:spChg>
      </pc:sldChg>
      <pc:sldChg chg="modSp mod">
        <pc:chgData name="Takayuki Kataoka" userId="e225055db5527f41" providerId="LiveId" clId="{496E69E9-40D0-4CA1-A0E7-4E1F4B68A8A4}" dt="2025-11-13T14:41:41.775" v="795" actId="20577"/>
        <pc:sldMkLst>
          <pc:docMk/>
          <pc:sldMk cId="266626222" sldId="272"/>
        </pc:sldMkLst>
        <pc:spChg chg="mod">
          <ac:chgData name="Takayuki Kataoka" userId="e225055db5527f41" providerId="LiveId" clId="{496E69E9-40D0-4CA1-A0E7-4E1F4B68A8A4}" dt="2025-11-13T14:41:41.775" v="795" actId="20577"/>
          <ac:spMkLst>
            <pc:docMk/>
            <pc:sldMk cId="266626222" sldId="272"/>
            <ac:spMk id="3" creationId="{679220A6-074A-471A-724D-DBFC048B5D35}"/>
          </ac:spMkLst>
        </pc:spChg>
      </pc:sldChg>
      <pc:sldChg chg="modSp mod">
        <pc:chgData name="Takayuki Kataoka" userId="e225055db5527f41" providerId="LiveId" clId="{496E69E9-40D0-4CA1-A0E7-4E1F4B68A8A4}" dt="2025-11-13T14:48:59.496" v="1838" actId="404"/>
        <pc:sldMkLst>
          <pc:docMk/>
          <pc:sldMk cId="3421670702" sldId="273"/>
        </pc:sldMkLst>
        <pc:spChg chg="mod">
          <ac:chgData name="Takayuki Kataoka" userId="e225055db5527f41" providerId="LiveId" clId="{496E69E9-40D0-4CA1-A0E7-4E1F4B68A8A4}" dt="2025-11-13T14:32:02.632" v="26" actId="20577"/>
          <ac:spMkLst>
            <pc:docMk/>
            <pc:sldMk cId="3421670702" sldId="273"/>
            <ac:spMk id="2" creationId="{3B465189-B47A-58C9-3AD2-0CF86BCF8016}"/>
          </ac:spMkLst>
        </pc:spChg>
        <pc:spChg chg="mod">
          <ac:chgData name="Takayuki Kataoka" userId="e225055db5527f41" providerId="LiveId" clId="{496E69E9-40D0-4CA1-A0E7-4E1F4B68A8A4}" dt="2025-11-13T14:48:59.496" v="1838" actId="404"/>
          <ac:spMkLst>
            <pc:docMk/>
            <pc:sldMk cId="3421670702" sldId="273"/>
            <ac:spMk id="3" creationId="{195EF32C-B097-1BFD-7886-2FC502E3A23E}"/>
          </ac:spMkLst>
        </pc:spChg>
      </pc:sldChg>
      <pc:sldChg chg="modSp mod">
        <pc:chgData name="Takayuki Kataoka" userId="e225055db5527f41" providerId="LiveId" clId="{496E69E9-40D0-4CA1-A0E7-4E1F4B68A8A4}" dt="2025-11-13T14:56:08.784" v="2969" actId="404"/>
        <pc:sldMkLst>
          <pc:docMk/>
          <pc:sldMk cId="3421748284" sldId="274"/>
        </pc:sldMkLst>
        <pc:spChg chg="mod">
          <ac:chgData name="Takayuki Kataoka" userId="e225055db5527f41" providerId="LiveId" clId="{496E69E9-40D0-4CA1-A0E7-4E1F4B68A8A4}" dt="2025-11-13T14:32:15.936" v="54" actId="20577"/>
          <ac:spMkLst>
            <pc:docMk/>
            <pc:sldMk cId="3421748284" sldId="274"/>
            <ac:spMk id="2" creationId="{6B4178F0-CEFB-2B79-D029-B8793CDA7375}"/>
          </ac:spMkLst>
        </pc:spChg>
        <pc:spChg chg="mod">
          <ac:chgData name="Takayuki Kataoka" userId="e225055db5527f41" providerId="LiveId" clId="{496E69E9-40D0-4CA1-A0E7-4E1F4B68A8A4}" dt="2025-11-13T14:56:08.784" v="2969" actId="404"/>
          <ac:spMkLst>
            <pc:docMk/>
            <pc:sldMk cId="3421748284" sldId="274"/>
            <ac:spMk id="3" creationId="{7531B261-7630-71E7-FB52-7136C6FDC2AE}"/>
          </ac:spMkLst>
        </pc:spChg>
      </pc:sldChg>
      <pc:sldChg chg="addSp delSp modSp mod">
        <pc:chgData name="Takayuki Kataoka" userId="e225055db5527f41" providerId="LiveId" clId="{496E69E9-40D0-4CA1-A0E7-4E1F4B68A8A4}" dt="2025-11-13T14:58:59.909" v="3350" actId="5793"/>
        <pc:sldMkLst>
          <pc:docMk/>
          <pc:sldMk cId="4254330509" sldId="275"/>
        </pc:sldMkLst>
        <pc:spChg chg="mod">
          <ac:chgData name="Takayuki Kataoka" userId="e225055db5527f41" providerId="LiveId" clId="{496E69E9-40D0-4CA1-A0E7-4E1F4B68A8A4}" dt="2025-11-13T14:32:27.790" v="83" actId="20577"/>
          <ac:spMkLst>
            <pc:docMk/>
            <pc:sldMk cId="4254330509" sldId="275"/>
            <ac:spMk id="2" creationId="{10D3B147-0BF8-FD3C-8E48-1079C5EB8232}"/>
          </ac:spMkLst>
        </pc:spChg>
        <pc:spChg chg="mod">
          <ac:chgData name="Takayuki Kataoka" userId="e225055db5527f41" providerId="LiveId" clId="{496E69E9-40D0-4CA1-A0E7-4E1F4B68A8A4}" dt="2025-11-13T14:58:59.909" v="3350" actId="5793"/>
          <ac:spMkLst>
            <pc:docMk/>
            <pc:sldMk cId="4254330509" sldId="275"/>
            <ac:spMk id="3" creationId="{9BE77D54-284D-4182-4211-31FC9D29AA43}"/>
          </ac:spMkLst>
        </pc:spChg>
        <pc:picChg chg="add del">
          <ac:chgData name="Takayuki Kataoka" userId="e225055db5527f41" providerId="LiveId" clId="{496E69E9-40D0-4CA1-A0E7-4E1F4B68A8A4}" dt="2025-11-13T14:32:38.210" v="85" actId="478"/>
          <ac:picMkLst>
            <pc:docMk/>
            <pc:sldMk cId="4254330509" sldId="275"/>
            <ac:picMk id="5" creationId="{CF8407E9-8A52-116F-3887-9505B5BE2108}"/>
          </ac:picMkLst>
        </pc:picChg>
      </pc:sldChg>
      <pc:sldChg chg="delSp modSp add mod">
        <pc:chgData name="Takayuki Kataoka" userId="e225055db5527f41" providerId="LiveId" clId="{496E69E9-40D0-4CA1-A0E7-4E1F4B68A8A4}" dt="2025-11-13T14:35:29.491" v="212" actId="1076"/>
        <pc:sldMkLst>
          <pc:docMk/>
          <pc:sldMk cId="1441903861" sldId="277"/>
        </pc:sldMkLst>
        <pc:spChg chg="mod">
          <ac:chgData name="Takayuki Kataoka" userId="e225055db5527f41" providerId="LiveId" clId="{496E69E9-40D0-4CA1-A0E7-4E1F4B68A8A4}" dt="2025-11-13T14:35:29.491" v="212" actId="1076"/>
          <ac:spMkLst>
            <pc:docMk/>
            <pc:sldMk cId="1441903861" sldId="277"/>
            <ac:spMk id="2" creationId="{DEFD831E-C4C9-5EA8-13DE-49D10C59DDA4}"/>
          </ac:spMkLst>
        </pc:spChg>
        <pc:spChg chg="del">
          <ac:chgData name="Takayuki Kataoka" userId="e225055db5527f41" providerId="LiveId" clId="{496E69E9-40D0-4CA1-A0E7-4E1F4B68A8A4}" dt="2025-11-13T14:34:55.984" v="152" actId="478"/>
          <ac:spMkLst>
            <pc:docMk/>
            <pc:sldMk cId="1441903861" sldId="277"/>
            <ac:spMk id="3" creationId="{966535A1-8CAA-DF41-5927-E4C5365CE96B}"/>
          </ac:spMkLst>
        </pc:spChg>
      </pc:sldChg>
      <pc:sldChg chg="addSp delSp modSp add mod ord">
        <pc:chgData name="Takayuki Kataoka" userId="e225055db5527f41" providerId="LiveId" clId="{496E69E9-40D0-4CA1-A0E7-4E1F4B68A8A4}" dt="2025-11-13T14:34:52.986" v="151"/>
        <pc:sldMkLst>
          <pc:docMk/>
          <pc:sldMk cId="92664604" sldId="278"/>
        </pc:sldMkLst>
        <pc:spChg chg="mod">
          <ac:chgData name="Takayuki Kataoka" userId="e225055db5527f41" providerId="LiveId" clId="{496E69E9-40D0-4CA1-A0E7-4E1F4B68A8A4}" dt="2025-11-13T14:33:48.553" v="137" actId="20577"/>
          <ac:spMkLst>
            <pc:docMk/>
            <pc:sldMk cId="92664604" sldId="278"/>
            <ac:spMk id="2" creationId="{C1E97A11-7ACC-6F4A-04EF-3428D04D69FE}"/>
          </ac:spMkLst>
        </pc:spChg>
        <pc:spChg chg="del">
          <ac:chgData name="Takayuki Kataoka" userId="e225055db5527f41" providerId="LiveId" clId="{496E69E9-40D0-4CA1-A0E7-4E1F4B68A8A4}" dt="2025-11-13T14:34:15.795" v="138" actId="22"/>
          <ac:spMkLst>
            <pc:docMk/>
            <pc:sldMk cId="92664604" sldId="278"/>
            <ac:spMk id="3" creationId="{68CB48BC-A77B-1BDB-AD14-AF17D17E5CF4}"/>
          </ac:spMkLst>
        </pc:spChg>
        <pc:spChg chg="add mod">
          <ac:chgData name="Takayuki Kataoka" userId="e225055db5527f41" providerId="LiveId" clId="{496E69E9-40D0-4CA1-A0E7-4E1F4B68A8A4}" dt="2025-11-13T14:34:49.159" v="149" actId="208"/>
          <ac:spMkLst>
            <pc:docMk/>
            <pc:sldMk cId="92664604" sldId="278"/>
            <ac:spMk id="6" creationId="{9489A9AB-23B3-8596-2DA5-C9B842A5F5B4}"/>
          </ac:spMkLst>
        </pc:spChg>
        <pc:picChg chg="add mod ord">
          <ac:chgData name="Takayuki Kataoka" userId="e225055db5527f41" providerId="LiveId" clId="{496E69E9-40D0-4CA1-A0E7-4E1F4B68A8A4}" dt="2025-11-13T14:34:36.430" v="146" actId="1076"/>
          <ac:picMkLst>
            <pc:docMk/>
            <pc:sldMk cId="92664604" sldId="278"/>
            <ac:picMk id="5" creationId="{2A1F77C7-790F-D6D1-AECF-C9D4BE4C3B8C}"/>
          </ac:picMkLst>
        </pc:picChg>
      </pc:sldChg>
      <pc:sldChg chg="addSp delSp modSp add mod">
        <pc:chgData name="Takayuki Kataoka" userId="e225055db5527f41" providerId="LiveId" clId="{496E69E9-40D0-4CA1-A0E7-4E1F4B68A8A4}" dt="2025-11-13T14:37:48.452" v="240" actId="1076"/>
        <pc:sldMkLst>
          <pc:docMk/>
          <pc:sldMk cId="4147478428" sldId="279"/>
        </pc:sldMkLst>
        <pc:spChg chg="mod">
          <ac:chgData name="Takayuki Kataoka" userId="e225055db5527f41" providerId="LiveId" clId="{496E69E9-40D0-4CA1-A0E7-4E1F4B68A8A4}" dt="2025-11-13T14:37:37.497" v="237" actId="20577"/>
          <ac:spMkLst>
            <pc:docMk/>
            <pc:sldMk cId="4147478428" sldId="279"/>
            <ac:spMk id="2" creationId="{FD0018AA-921E-808A-B8DC-CB5BA6A751C3}"/>
          </ac:spMkLst>
        </pc:spChg>
        <pc:spChg chg="del">
          <ac:chgData name="Takayuki Kataoka" userId="e225055db5527f41" providerId="LiveId" clId="{496E69E9-40D0-4CA1-A0E7-4E1F4B68A8A4}" dt="2025-11-13T14:37:04.771" v="216" actId="22"/>
          <ac:spMkLst>
            <pc:docMk/>
            <pc:sldMk cId="4147478428" sldId="279"/>
            <ac:spMk id="3" creationId="{5FADDF60-99D3-B019-F3B5-45439874F3F2}"/>
          </ac:spMkLst>
        </pc:spChg>
        <pc:spChg chg="add del mod">
          <ac:chgData name="Takayuki Kataoka" userId="e225055db5527f41" providerId="LiveId" clId="{496E69E9-40D0-4CA1-A0E7-4E1F4B68A8A4}" dt="2025-11-13T14:37:28.941" v="221" actId="22"/>
          <ac:spMkLst>
            <pc:docMk/>
            <pc:sldMk cId="4147478428" sldId="279"/>
            <ac:spMk id="7" creationId="{3C891C53-F365-EBC5-17AB-0A2CD898A502}"/>
          </ac:spMkLst>
        </pc:spChg>
        <pc:picChg chg="add del mod ord">
          <ac:chgData name="Takayuki Kataoka" userId="e225055db5527f41" providerId="LiveId" clId="{496E69E9-40D0-4CA1-A0E7-4E1F4B68A8A4}" dt="2025-11-13T14:37:12.376" v="220" actId="478"/>
          <ac:picMkLst>
            <pc:docMk/>
            <pc:sldMk cId="4147478428" sldId="279"/>
            <ac:picMk id="5" creationId="{6504FD0D-9224-212C-15D0-E4828EDDB6FF}"/>
          </ac:picMkLst>
        </pc:picChg>
        <pc:picChg chg="add mod ord">
          <ac:chgData name="Takayuki Kataoka" userId="e225055db5527f41" providerId="LiveId" clId="{496E69E9-40D0-4CA1-A0E7-4E1F4B68A8A4}" dt="2025-11-13T14:37:48.452" v="240" actId="1076"/>
          <ac:picMkLst>
            <pc:docMk/>
            <pc:sldMk cId="4147478428" sldId="279"/>
            <ac:picMk id="9" creationId="{5CD5BEF5-F635-2A1F-4917-43F35884DC7C}"/>
          </ac:picMkLst>
        </pc:picChg>
      </pc:sldChg>
      <pc:sldChg chg="modSp add mod">
        <pc:chgData name="Takayuki Kataoka" userId="e225055db5527f41" providerId="LiveId" clId="{496E69E9-40D0-4CA1-A0E7-4E1F4B68A8A4}" dt="2025-11-13T14:46:04.939" v="1510" actId="20577"/>
        <pc:sldMkLst>
          <pc:docMk/>
          <pc:sldMk cId="2067069573" sldId="280"/>
        </pc:sldMkLst>
        <pc:spChg chg="mod">
          <ac:chgData name="Takayuki Kataoka" userId="e225055db5527f41" providerId="LiveId" clId="{496E69E9-40D0-4CA1-A0E7-4E1F4B68A8A4}" dt="2025-11-13T14:46:04.939" v="1510" actId="20577"/>
          <ac:spMkLst>
            <pc:docMk/>
            <pc:sldMk cId="2067069573" sldId="280"/>
            <ac:spMk id="3" creationId="{97492046-6873-C7B4-D501-2883B36636C0}"/>
          </ac:spMkLst>
        </pc:spChg>
      </pc:sldChg>
      <pc:sldChg chg="add del">
        <pc:chgData name="Takayuki Kataoka" userId="e225055db5527f41" providerId="LiveId" clId="{496E69E9-40D0-4CA1-A0E7-4E1F4B68A8A4}" dt="2025-11-13T14:37:00.132" v="215" actId="47"/>
        <pc:sldMkLst>
          <pc:docMk/>
          <pc:sldMk cId="4205591965" sldId="280"/>
        </pc:sldMkLst>
      </pc:sldChg>
      <pc:sldChg chg="add del">
        <pc:chgData name="Takayuki Kataoka" userId="e225055db5527f41" providerId="LiveId" clId="{496E69E9-40D0-4CA1-A0E7-4E1F4B68A8A4}" dt="2025-11-13T14:46:27.495" v="1511" actId="47"/>
        <pc:sldMkLst>
          <pc:docMk/>
          <pc:sldMk cId="2390542061" sldId="281"/>
        </pc:sldMkLst>
      </pc:sldChg>
      <pc:sldChg chg="addSp delSp modSp add mod">
        <pc:chgData name="Takayuki Kataoka" userId="e225055db5527f41" providerId="LiveId" clId="{496E69E9-40D0-4CA1-A0E7-4E1F4B68A8A4}" dt="2025-11-13T14:49:32.766" v="1843" actId="1076"/>
        <pc:sldMkLst>
          <pc:docMk/>
          <pc:sldMk cId="4079792075" sldId="281"/>
        </pc:sldMkLst>
        <pc:spChg chg="del">
          <ac:chgData name="Takayuki Kataoka" userId="e225055db5527f41" providerId="LiveId" clId="{496E69E9-40D0-4CA1-A0E7-4E1F4B68A8A4}" dt="2025-11-13T14:49:27.447" v="1840" actId="22"/>
          <ac:spMkLst>
            <pc:docMk/>
            <pc:sldMk cId="4079792075" sldId="281"/>
            <ac:spMk id="3" creationId="{A08CF45A-B61F-4198-EEEA-0990687B3350}"/>
          </ac:spMkLst>
        </pc:spChg>
        <pc:picChg chg="add mod ord">
          <ac:chgData name="Takayuki Kataoka" userId="e225055db5527f41" providerId="LiveId" clId="{496E69E9-40D0-4CA1-A0E7-4E1F4B68A8A4}" dt="2025-11-13T14:49:32.766" v="1843" actId="1076"/>
          <ac:picMkLst>
            <pc:docMk/>
            <pc:sldMk cId="4079792075" sldId="281"/>
            <ac:picMk id="5" creationId="{2430F72F-D6E3-6F4E-0EB3-E35EDC4A3060}"/>
          </ac:picMkLst>
        </pc:picChg>
      </pc:sldChg>
      <pc:sldChg chg="modSp add mod ord">
        <pc:chgData name="Takayuki Kataoka" userId="e225055db5527f41" providerId="LiveId" clId="{496E69E9-40D0-4CA1-A0E7-4E1F4B68A8A4}" dt="2025-11-13T14:51:27.880" v="2280" actId="20577"/>
        <pc:sldMkLst>
          <pc:docMk/>
          <pc:sldMk cId="2809256738" sldId="282"/>
        </pc:sldMkLst>
        <pc:spChg chg="mod">
          <ac:chgData name="Takayuki Kataoka" userId="e225055db5527f41" providerId="LiveId" clId="{496E69E9-40D0-4CA1-A0E7-4E1F4B68A8A4}" dt="2025-11-13T14:51:27.880" v="2280" actId="20577"/>
          <ac:spMkLst>
            <pc:docMk/>
            <pc:sldMk cId="2809256738" sldId="282"/>
            <ac:spMk id="3" creationId="{07BE6128-04C2-0801-F048-FE92EB8F9BC0}"/>
          </ac:spMkLst>
        </pc:spChg>
      </pc:sldChg>
      <pc:sldChg chg="modSp add mod">
        <pc:chgData name="Takayuki Kataoka" userId="e225055db5527f41" providerId="LiveId" clId="{496E69E9-40D0-4CA1-A0E7-4E1F4B68A8A4}" dt="2025-11-13T15:05:52.153" v="4555" actId="20577"/>
        <pc:sldMkLst>
          <pc:docMk/>
          <pc:sldMk cId="2620129953" sldId="283"/>
        </pc:sldMkLst>
        <pc:spChg chg="mod">
          <ac:chgData name="Takayuki Kataoka" userId="e225055db5527f41" providerId="LiveId" clId="{496E69E9-40D0-4CA1-A0E7-4E1F4B68A8A4}" dt="2025-11-13T15:03:49.531" v="4118" actId="20577"/>
          <ac:spMkLst>
            <pc:docMk/>
            <pc:sldMk cId="2620129953" sldId="283"/>
            <ac:spMk id="2" creationId="{FD46FF36-85DC-6220-A922-90B7729C1FC7}"/>
          </ac:spMkLst>
        </pc:spChg>
        <pc:spChg chg="mod">
          <ac:chgData name="Takayuki Kataoka" userId="e225055db5527f41" providerId="LiveId" clId="{496E69E9-40D0-4CA1-A0E7-4E1F4B68A8A4}" dt="2025-11-13T15:05:52.153" v="4555" actId="20577"/>
          <ac:spMkLst>
            <pc:docMk/>
            <pc:sldMk cId="2620129953" sldId="283"/>
            <ac:spMk id="3" creationId="{3215353E-4BE8-69A1-A7DA-F783F7B4691D}"/>
          </ac:spMkLst>
        </pc:spChg>
      </pc:sldChg>
      <pc:sldChg chg="modSp add del mod">
        <pc:chgData name="Takayuki Kataoka" userId="e225055db5527f41" providerId="LiveId" clId="{496E69E9-40D0-4CA1-A0E7-4E1F4B68A8A4}" dt="2025-11-13T14:56:10.878" v="2970" actId="47"/>
        <pc:sldMkLst>
          <pc:docMk/>
          <pc:sldMk cId="2723668097" sldId="283"/>
        </pc:sldMkLst>
        <pc:spChg chg="mod">
          <ac:chgData name="Takayuki Kataoka" userId="e225055db5527f41" providerId="LiveId" clId="{496E69E9-40D0-4CA1-A0E7-4E1F4B68A8A4}" dt="2025-11-13T14:55:10.684" v="2909" actId="20577"/>
          <ac:spMkLst>
            <pc:docMk/>
            <pc:sldMk cId="2723668097" sldId="283"/>
            <ac:spMk id="3" creationId="{45917A2F-7BA0-9D26-3E15-8DE07930CD72}"/>
          </ac:spMkLst>
        </pc:spChg>
      </pc:sldChg>
      <pc:sldChg chg="add del">
        <pc:chgData name="Takayuki Kataoka" userId="e225055db5527f41" providerId="LiveId" clId="{496E69E9-40D0-4CA1-A0E7-4E1F4B68A8A4}" dt="2025-11-13T14:54:56.353" v="2887" actId="47"/>
        <pc:sldMkLst>
          <pc:docMk/>
          <pc:sldMk cId="2229281939" sldId="284"/>
        </pc:sldMkLst>
      </pc:sldChg>
      <pc:sldMasterChg chg="modSldLayout">
        <pc:chgData name="Takayuki Kataoka" userId="e225055db5527f41" providerId="LiveId" clId="{496E69E9-40D0-4CA1-A0E7-4E1F4B68A8A4}" dt="2025-11-13T14:36:00.215" v="214"/>
        <pc:sldMasterMkLst>
          <pc:docMk/>
          <pc:sldMasterMk cId="792470453" sldId="2147483660"/>
        </pc:sldMasterMkLst>
        <pc:sldLayoutChg chg="addSp delSp modSp">
          <pc:chgData name="Takayuki Kataoka" userId="e225055db5527f41" providerId="LiveId" clId="{496E69E9-40D0-4CA1-A0E7-4E1F4B68A8A4}" dt="2025-11-13T14:36:00.215" v="214"/>
          <pc:sldLayoutMkLst>
            <pc:docMk/>
            <pc:sldMasterMk cId="792470453" sldId="2147483660"/>
            <pc:sldLayoutMk cId="137444276" sldId="2147483662"/>
          </pc:sldLayoutMkLst>
          <pc:spChg chg="del">
            <ac:chgData name="Takayuki Kataoka" userId="e225055db5527f41" providerId="LiveId" clId="{496E69E9-40D0-4CA1-A0E7-4E1F4B68A8A4}" dt="2025-11-13T14:35:59.587" v="213"/>
            <ac:spMkLst>
              <pc:docMk/>
              <pc:sldMasterMk cId="792470453" sldId="2147483660"/>
              <pc:sldLayoutMk cId="137444276" sldId="2147483662"/>
              <ac:spMk id="4" creationId="{00000000-0000-0000-0000-000000000000}"/>
            </ac:spMkLst>
          </pc:spChg>
          <pc:spChg chg="del">
            <ac:chgData name="Takayuki Kataoka" userId="e225055db5527f41" providerId="LiveId" clId="{496E69E9-40D0-4CA1-A0E7-4E1F4B68A8A4}" dt="2025-11-13T14:35:59.587" v="213"/>
            <ac:spMkLst>
              <pc:docMk/>
              <pc:sldMasterMk cId="792470453" sldId="2147483660"/>
              <pc:sldLayoutMk cId="137444276" sldId="2147483662"/>
              <ac:spMk id="5" creationId="{00000000-0000-0000-0000-000000000000}"/>
            </ac:spMkLst>
          </pc:spChg>
          <pc:spChg chg="del">
            <ac:chgData name="Takayuki Kataoka" userId="e225055db5527f41" providerId="LiveId" clId="{496E69E9-40D0-4CA1-A0E7-4E1F4B68A8A4}" dt="2025-11-13T14:35:59.587" v="213"/>
            <ac:spMkLst>
              <pc:docMk/>
              <pc:sldMasterMk cId="792470453" sldId="2147483660"/>
              <pc:sldLayoutMk cId="137444276" sldId="2147483662"/>
              <ac:spMk id="6" creationId="{00000000-0000-0000-0000-000000000000}"/>
            </ac:spMkLst>
          </pc:spChg>
          <pc:spChg chg="add mod">
            <ac:chgData name="Takayuki Kataoka" userId="e225055db5527f41" providerId="LiveId" clId="{496E69E9-40D0-4CA1-A0E7-4E1F4B68A8A4}" dt="2025-11-13T14:36:00.215" v="214"/>
            <ac:spMkLst>
              <pc:docMk/>
              <pc:sldMasterMk cId="792470453" sldId="2147483660"/>
              <pc:sldLayoutMk cId="137444276" sldId="2147483662"/>
              <ac:spMk id="7" creationId="{A34979B1-8222-D136-E9C5-43952E884FFC}"/>
            </ac:spMkLst>
          </pc:spChg>
          <pc:spChg chg="add mod">
            <ac:chgData name="Takayuki Kataoka" userId="e225055db5527f41" providerId="LiveId" clId="{496E69E9-40D0-4CA1-A0E7-4E1F4B68A8A4}" dt="2025-11-13T14:36:00.215" v="214"/>
            <ac:spMkLst>
              <pc:docMk/>
              <pc:sldMasterMk cId="792470453" sldId="2147483660"/>
              <pc:sldLayoutMk cId="137444276" sldId="2147483662"/>
              <ac:spMk id="8" creationId="{36F71EA8-AB87-8B2E-2C89-7F63DAB5ED04}"/>
            </ac:spMkLst>
          </pc:spChg>
          <pc:spChg chg="add mod">
            <ac:chgData name="Takayuki Kataoka" userId="e225055db5527f41" providerId="LiveId" clId="{496E69E9-40D0-4CA1-A0E7-4E1F4B68A8A4}" dt="2025-11-13T14:36:00.215" v="214"/>
            <ac:spMkLst>
              <pc:docMk/>
              <pc:sldMasterMk cId="792470453" sldId="2147483660"/>
              <pc:sldLayoutMk cId="137444276" sldId="2147483662"/>
              <ac:spMk id="9" creationId="{BA4AF149-27E5-6095-595A-976E5155BE90}"/>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99E0CD3-9F86-4F37-A0F3-38F163442D71}" type="datetimeFigureOut">
              <a:rPr kumimoji="1" lang="ja-JP" altLang="en-US" smtClean="0"/>
              <a:t>2025/11/14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A389A1-EDA1-4994-8B93-8567363BC4B3}" type="slidenum">
              <a:rPr kumimoji="1" lang="ja-JP" altLang="en-US" smtClean="0"/>
              <a:t>‹#›</a:t>
            </a:fld>
            <a:endParaRPr kumimoji="1" lang="ja-JP" altLang="en-US"/>
          </a:p>
        </p:txBody>
      </p:sp>
    </p:spTree>
    <p:extLst>
      <p:ext uri="{BB962C8B-B14F-4D97-AF65-F5344CB8AC3E}">
        <p14:creationId xmlns:p14="http://schemas.microsoft.com/office/powerpoint/2010/main" val="1691123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99E0CD3-9F86-4F37-A0F3-38F163442D71}" type="datetimeFigureOut">
              <a:rPr kumimoji="1" lang="ja-JP" altLang="en-US" smtClean="0"/>
              <a:t>2025/11/14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A389A1-EDA1-4994-8B93-8567363BC4B3}" type="slidenum">
              <a:rPr kumimoji="1" lang="ja-JP" altLang="en-US" smtClean="0"/>
              <a:t>‹#›</a:t>
            </a:fld>
            <a:endParaRPr kumimoji="1" lang="ja-JP" altLang="en-US"/>
          </a:p>
        </p:txBody>
      </p:sp>
    </p:spTree>
    <p:extLst>
      <p:ext uri="{BB962C8B-B14F-4D97-AF65-F5344CB8AC3E}">
        <p14:creationId xmlns:p14="http://schemas.microsoft.com/office/powerpoint/2010/main" val="2842078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99E0CD3-9F86-4F37-A0F3-38F163442D71}" type="datetimeFigureOut">
              <a:rPr kumimoji="1" lang="ja-JP" altLang="en-US" smtClean="0"/>
              <a:t>2025/11/14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A389A1-EDA1-4994-8B93-8567363BC4B3}" type="slidenum">
              <a:rPr kumimoji="1" lang="ja-JP" altLang="en-US" smtClean="0"/>
              <a:t>‹#›</a:t>
            </a:fld>
            <a:endParaRPr kumimoji="1" lang="ja-JP" altLang="en-US"/>
          </a:p>
        </p:txBody>
      </p:sp>
    </p:spTree>
    <p:extLst>
      <p:ext uri="{BB962C8B-B14F-4D97-AF65-F5344CB8AC3E}">
        <p14:creationId xmlns:p14="http://schemas.microsoft.com/office/powerpoint/2010/main" val="183271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A34979B1-8222-D136-E9C5-43952E884FFC}"/>
              </a:ext>
            </a:extLst>
          </p:cNvPr>
          <p:cNvSpPr>
            <a:spLocks noGrp="1"/>
          </p:cNvSpPr>
          <p:nvPr>
            <p:ph type="dt" sz="half" idx="10"/>
          </p:nvPr>
        </p:nvSpPr>
        <p:spPr/>
        <p:txBody>
          <a:bodyPr/>
          <a:lstStyle/>
          <a:p>
            <a:fld id="{299E0CD3-9F86-4F37-A0F3-38F163442D71}" type="datetimeFigureOut">
              <a:rPr kumimoji="1" lang="ja-JP" altLang="en-US" smtClean="0"/>
              <a:t>2025/11/14</a:t>
            </a:fld>
            <a:endParaRPr kumimoji="1" lang="ja-JP" altLang="en-US" dirty="0"/>
          </a:p>
        </p:txBody>
      </p:sp>
      <p:sp>
        <p:nvSpPr>
          <p:cNvPr id="8" name="フッター プレースホルダー 7">
            <a:extLst>
              <a:ext uri="{FF2B5EF4-FFF2-40B4-BE49-F238E27FC236}">
                <a16:creationId xmlns:a16="http://schemas.microsoft.com/office/drawing/2014/main" id="{36F71EA8-AB87-8B2E-2C89-7F63DAB5ED04}"/>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BA4AF149-27E5-6095-595A-976E5155BE90}"/>
              </a:ext>
            </a:extLst>
          </p:cNvPr>
          <p:cNvSpPr>
            <a:spLocks noGrp="1"/>
          </p:cNvSpPr>
          <p:nvPr>
            <p:ph type="sldNum" sz="quarter" idx="12"/>
          </p:nvPr>
        </p:nvSpPr>
        <p:spPr/>
        <p:txBody>
          <a:bodyPr/>
          <a:lstStyle/>
          <a:p>
            <a:fld id="{4EA389A1-EDA1-4994-8B93-8567363BC4B3}" type="slidenum">
              <a:rPr kumimoji="1" lang="ja-JP" altLang="en-US" smtClean="0"/>
              <a:t>‹#›</a:t>
            </a:fld>
            <a:endParaRPr kumimoji="1" lang="ja-JP" altLang="en-US" dirty="0"/>
          </a:p>
        </p:txBody>
      </p:sp>
    </p:spTree>
    <p:extLst>
      <p:ext uri="{BB962C8B-B14F-4D97-AF65-F5344CB8AC3E}">
        <p14:creationId xmlns:p14="http://schemas.microsoft.com/office/powerpoint/2010/main" val="137444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99E0CD3-9F86-4F37-A0F3-38F163442D71}" type="datetimeFigureOut">
              <a:rPr kumimoji="1" lang="ja-JP" altLang="en-US" smtClean="0"/>
              <a:t>2025/11/14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A389A1-EDA1-4994-8B93-8567363BC4B3}" type="slidenum">
              <a:rPr kumimoji="1" lang="ja-JP" altLang="en-US" smtClean="0"/>
              <a:t>‹#›</a:t>
            </a:fld>
            <a:endParaRPr kumimoji="1" lang="ja-JP" altLang="en-US"/>
          </a:p>
        </p:txBody>
      </p:sp>
    </p:spTree>
    <p:extLst>
      <p:ext uri="{BB962C8B-B14F-4D97-AF65-F5344CB8AC3E}">
        <p14:creationId xmlns:p14="http://schemas.microsoft.com/office/powerpoint/2010/main" val="888409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99E0CD3-9F86-4F37-A0F3-38F163442D71}" type="datetimeFigureOut">
              <a:rPr kumimoji="1" lang="ja-JP" altLang="en-US" smtClean="0"/>
              <a:t>2025/11/14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EA389A1-EDA1-4994-8B93-8567363BC4B3}" type="slidenum">
              <a:rPr kumimoji="1" lang="ja-JP" altLang="en-US" smtClean="0"/>
              <a:t>‹#›</a:t>
            </a:fld>
            <a:endParaRPr kumimoji="1" lang="ja-JP" altLang="en-US"/>
          </a:p>
        </p:txBody>
      </p:sp>
    </p:spTree>
    <p:extLst>
      <p:ext uri="{BB962C8B-B14F-4D97-AF65-F5344CB8AC3E}">
        <p14:creationId xmlns:p14="http://schemas.microsoft.com/office/powerpoint/2010/main" val="1295598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99E0CD3-9F86-4F37-A0F3-38F163442D71}" type="datetimeFigureOut">
              <a:rPr kumimoji="1" lang="ja-JP" altLang="en-US" smtClean="0"/>
              <a:t>2025/11/14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EA389A1-EDA1-4994-8B93-8567363BC4B3}" type="slidenum">
              <a:rPr kumimoji="1" lang="ja-JP" altLang="en-US" smtClean="0"/>
              <a:t>‹#›</a:t>
            </a:fld>
            <a:endParaRPr kumimoji="1" lang="ja-JP" altLang="en-US"/>
          </a:p>
        </p:txBody>
      </p:sp>
    </p:spTree>
    <p:extLst>
      <p:ext uri="{BB962C8B-B14F-4D97-AF65-F5344CB8AC3E}">
        <p14:creationId xmlns:p14="http://schemas.microsoft.com/office/powerpoint/2010/main" val="1720258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99E0CD3-9F86-4F37-A0F3-38F163442D71}" type="datetimeFigureOut">
              <a:rPr kumimoji="1" lang="ja-JP" altLang="en-US" smtClean="0"/>
              <a:t>2025/11/14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EA389A1-EDA1-4994-8B93-8567363BC4B3}" type="slidenum">
              <a:rPr kumimoji="1" lang="ja-JP" altLang="en-US" smtClean="0"/>
              <a:t>‹#›</a:t>
            </a:fld>
            <a:endParaRPr kumimoji="1" lang="ja-JP" altLang="en-US"/>
          </a:p>
        </p:txBody>
      </p:sp>
    </p:spTree>
    <p:extLst>
      <p:ext uri="{BB962C8B-B14F-4D97-AF65-F5344CB8AC3E}">
        <p14:creationId xmlns:p14="http://schemas.microsoft.com/office/powerpoint/2010/main" val="2975470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9E0CD3-9F86-4F37-A0F3-38F163442D71}" type="datetimeFigureOut">
              <a:rPr kumimoji="1" lang="ja-JP" altLang="en-US" smtClean="0"/>
              <a:t>2025/11/14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EA389A1-EDA1-4994-8B93-8567363BC4B3}" type="slidenum">
              <a:rPr kumimoji="1" lang="ja-JP" altLang="en-US" smtClean="0"/>
              <a:t>‹#›</a:t>
            </a:fld>
            <a:endParaRPr kumimoji="1" lang="ja-JP" altLang="en-US"/>
          </a:p>
        </p:txBody>
      </p:sp>
    </p:spTree>
    <p:extLst>
      <p:ext uri="{BB962C8B-B14F-4D97-AF65-F5344CB8AC3E}">
        <p14:creationId xmlns:p14="http://schemas.microsoft.com/office/powerpoint/2010/main" val="3282276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99E0CD3-9F86-4F37-A0F3-38F163442D71}" type="datetimeFigureOut">
              <a:rPr kumimoji="1" lang="ja-JP" altLang="en-US" smtClean="0"/>
              <a:t>2025/11/14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EA389A1-EDA1-4994-8B93-8567363BC4B3}" type="slidenum">
              <a:rPr kumimoji="1" lang="ja-JP" altLang="en-US" smtClean="0"/>
              <a:t>‹#›</a:t>
            </a:fld>
            <a:endParaRPr kumimoji="1" lang="ja-JP" altLang="en-US"/>
          </a:p>
        </p:txBody>
      </p:sp>
    </p:spTree>
    <p:extLst>
      <p:ext uri="{BB962C8B-B14F-4D97-AF65-F5344CB8AC3E}">
        <p14:creationId xmlns:p14="http://schemas.microsoft.com/office/powerpoint/2010/main" val="31543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99E0CD3-9F86-4F37-A0F3-38F163442D71}" type="datetimeFigureOut">
              <a:rPr kumimoji="1" lang="ja-JP" altLang="en-US" smtClean="0"/>
              <a:t>2025/11/14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EA389A1-EDA1-4994-8B93-8567363BC4B3}" type="slidenum">
              <a:rPr kumimoji="1" lang="ja-JP" altLang="en-US" smtClean="0"/>
              <a:t>‹#›</a:t>
            </a:fld>
            <a:endParaRPr kumimoji="1" lang="ja-JP" altLang="en-US"/>
          </a:p>
        </p:txBody>
      </p:sp>
    </p:spTree>
    <p:extLst>
      <p:ext uri="{BB962C8B-B14F-4D97-AF65-F5344CB8AC3E}">
        <p14:creationId xmlns:p14="http://schemas.microsoft.com/office/powerpoint/2010/main" val="4266872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9E0CD3-9F86-4F37-A0F3-38F163442D71}" type="datetimeFigureOut">
              <a:rPr kumimoji="1" lang="ja-JP" altLang="en-US" smtClean="0"/>
              <a:t>2025/11/14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389A1-EDA1-4994-8B93-8567363BC4B3}" type="slidenum">
              <a:rPr kumimoji="1" lang="ja-JP" altLang="en-US" smtClean="0"/>
              <a:t>‹#›</a:t>
            </a:fld>
            <a:endParaRPr kumimoji="1" lang="ja-JP" altLang="en-US"/>
          </a:p>
        </p:txBody>
      </p:sp>
    </p:spTree>
    <p:extLst>
      <p:ext uri="{BB962C8B-B14F-4D97-AF65-F5344CB8AC3E}">
        <p14:creationId xmlns:p14="http://schemas.microsoft.com/office/powerpoint/2010/main" val="792470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6C927F9-CD67-8168-9AB6-B1025733100C}"/>
              </a:ext>
            </a:extLst>
          </p:cNvPr>
          <p:cNvSpPr>
            <a:spLocks noGrp="1"/>
          </p:cNvSpPr>
          <p:nvPr>
            <p:ph type="ctrTitle"/>
          </p:nvPr>
        </p:nvSpPr>
        <p:spPr/>
        <p:txBody>
          <a:bodyPr/>
          <a:lstStyle/>
          <a:p>
            <a:r>
              <a:rPr lang="ja-JP" altLang="en-US" dirty="0">
                <a:latin typeface="HGP創英角ﾎﾟｯﾌﾟ体" panose="040B0A00000000000000" pitchFamily="50" charset="-128"/>
                <a:ea typeface="HGP創英角ﾎﾟｯﾌﾟ体" panose="040B0A00000000000000" pitchFamily="50" charset="-128"/>
              </a:rPr>
              <a:t>ウイスキー参考資料</a:t>
            </a:r>
          </a:p>
        </p:txBody>
      </p:sp>
      <p:sp>
        <p:nvSpPr>
          <p:cNvPr id="5" name="字幕 4">
            <a:extLst>
              <a:ext uri="{FF2B5EF4-FFF2-40B4-BE49-F238E27FC236}">
                <a16:creationId xmlns:a16="http://schemas.microsoft.com/office/drawing/2014/main" id="{1C62B6D0-D0AE-F931-965E-84406C99AB43}"/>
              </a:ext>
            </a:extLst>
          </p:cNvPr>
          <p:cNvSpPr>
            <a:spLocks noGrp="1"/>
          </p:cNvSpPr>
          <p:nvPr>
            <p:ph type="subTitle" idx="1"/>
          </p:nvPr>
        </p:nvSpPr>
        <p:spPr/>
        <p:txBody>
          <a:bodyPr/>
          <a:lstStyle/>
          <a:p>
            <a:r>
              <a:rPr lang="ja-JP" altLang="en-US" dirty="0">
                <a:latin typeface="HGP創英角ﾎﾟｯﾌﾟ体" panose="040B0A00000000000000" pitchFamily="50" charset="-128"/>
                <a:ea typeface="HGP創英角ﾎﾟｯﾌﾟ体" panose="040B0A00000000000000" pitchFamily="50" charset="-128"/>
              </a:rPr>
              <a:t>片岡</a:t>
            </a:r>
          </a:p>
        </p:txBody>
      </p:sp>
    </p:spTree>
    <p:extLst>
      <p:ext uri="{BB962C8B-B14F-4D97-AF65-F5344CB8AC3E}">
        <p14:creationId xmlns:p14="http://schemas.microsoft.com/office/powerpoint/2010/main" val="211597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B0A7D-A3CE-D13B-BE6E-1C73185949C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82EA6C9-BF9E-2408-0BF1-C0EDC8CC9F92}"/>
              </a:ext>
            </a:extLst>
          </p:cNvPr>
          <p:cNvSpPr>
            <a:spLocks noGrp="1"/>
          </p:cNvSpPr>
          <p:nvPr>
            <p:ph type="title"/>
          </p:nvPr>
        </p:nvSpPr>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ウイスキーができるまで</a:t>
            </a:r>
          </a:p>
        </p:txBody>
      </p:sp>
      <p:sp>
        <p:nvSpPr>
          <p:cNvPr id="3" name="コンテンツ プレースホルダー 2">
            <a:extLst>
              <a:ext uri="{FF2B5EF4-FFF2-40B4-BE49-F238E27FC236}">
                <a16:creationId xmlns:a16="http://schemas.microsoft.com/office/drawing/2014/main" id="{EC8D6B54-52E0-4DD2-B78D-A79E718199C5}"/>
              </a:ext>
            </a:extLst>
          </p:cNvPr>
          <p:cNvSpPr>
            <a:spLocks noGrp="1"/>
          </p:cNvSpPr>
          <p:nvPr>
            <p:ph idx="1"/>
          </p:nvPr>
        </p:nvSpPr>
        <p:spPr>
          <a:xfrm>
            <a:off x="186814" y="1825625"/>
            <a:ext cx="8839200" cy="4351338"/>
          </a:xfrm>
        </p:spPr>
        <p:txBody>
          <a:bodyPr>
            <a:normAutofit/>
          </a:bodyPr>
          <a:lstStyle/>
          <a:p>
            <a:r>
              <a:rPr kumimoji="1" lang="ja-JP" altLang="en-US" dirty="0">
                <a:latin typeface="HGP創英角ﾎﾟｯﾌﾟ体" panose="040B0A00000000000000" pitchFamily="50" charset="-128"/>
                <a:ea typeface="HGP創英角ﾎﾟｯﾌﾟ体" panose="040B0A00000000000000" pitchFamily="50" charset="-128"/>
              </a:rPr>
              <a:t>ウイスキーに適したデンプン質が多い二条大麦を選定</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→水に浸す</a:t>
            </a:r>
            <a:r>
              <a:rPr kumimoji="1" lang="en-US" altLang="ja-JP" dirty="0">
                <a:latin typeface="HGP創英角ﾎﾟｯﾌﾟ体" panose="040B0A00000000000000" pitchFamily="50" charset="-128"/>
                <a:ea typeface="HGP創英角ﾎﾟｯﾌﾟ体" panose="040B0A00000000000000" pitchFamily="50" charset="-128"/>
              </a:rPr>
              <a:t>【</a:t>
            </a:r>
            <a:r>
              <a:rPr lang="ja-JP" altLang="en-US" dirty="0">
                <a:solidFill>
                  <a:srgbClr val="FF0000"/>
                </a:solidFill>
                <a:latin typeface="HGP創英角ﾎﾟｯﾌﾟ体" panose="040B0A00000000000000" pitchFamily="50" charset="-128"/>
                <a:ea typeface="HGP創英角ﾎﾟｯﾌﾟ体" panose="040B0A00000000000000" pitchFamily="50" charset="-128"/>
              </a:rPr>
              <a:t>浸麦</a:t>
            </a:r>
            <a:r>
              <a:rPr kumimoji="1" lang="en-US" altLang="ja-JP" dirty="0">
                <a:latin typeface="HGP創英角ﾎﾟｯﾌﾟ体" panose="040B0A00000000000000" pitchFamily="50" charset="-128"/>
                <a:ea typeface="HGP創英角ﾎﾟｯﾌﾟ体" panose="040B0A00000000000000" pitchFamily="50" charset="-128"/>
              </a:rPr>
              <a:t>】</a:t>
            </a:r>
            <a:r>
              <a:rPr kumimoji="1" lang="ja-JP" altLang="en-US" dirty="0">
                <a:latin typeface="HGP創英角ﾎﾟｯﾌﾟ体" panose="040B0A00000000000000" pitchFamily="50" charset="-128"/>
                <a:ea typeface="HGP創英角ﾎﾟｯﾌﾟ体" panose="040B0A00000000000000" pitchFamily="50" charset="-128"/>
              </a:rPr>
              <a:t>から</a:t>
            </a:r>
            <a:r>
              <a:rPr kumimoji="1" lang="ja-JP" altLang="en-US" dirty="0">
                <a:solidFill>
                  <a:srgbClr val="FF0000"/>
                </a:solidFill>
                <a:latin typeface="HGP創英角ﾎﾟｯﾌﾟ体" panose="040B0A00000000000000" pitchFamily="50" charset="-128"/>
                <a:ea typeface="HGP創英角ﾎﾟｯﾌﾟ体" panose="040B0A00000000000000" pitchFamily="50" charset="-128"/>
              </a:rPr>
              <a:t>発芽</a:t>
            </a:r>
            <a:r>
              <a:rPr kumimoji="1" lang="ja-JP" altLang="en-US" dirty="0">
                <a:latin typeface="HGP創英角ﾎﾟｯﾌﾟ体" panose="040B0A00000000000000" pitchFamily="50" charset="-128"/>
                <a:ea typeface="HGP創英角ﾎﾟｯﾌﾟ体" panose="040B0A00000000000000" pitchFamily="50" charset="-128"/>
              </a:rPr>
              <a:t>させ</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→乾燥させることで</a:t>
            </a:r>
            <a:r>
              <a:rPr kumimoji="1" lang="en-US" altLang="ja-JP" dirty="0">
                <a:latin typeface="HGP創英角ﾎﾟｯﾌﾟ体" panose="040B0A00000000000000" pitchFamily="50" charset="-128"/>
                <a:ea typeface="HGP創英角ﾎﾟｯﾌﾟ体" panose="040B0A00000000000000" pitchFamily="50" charset="-128"/>
              </a:rPr>
              <a:t>【</a:t>
            </a:r>
            <a:r>
              <a:rPr kumimoji="1" lang="ja-JP" altLang="en-US" dirty="0">
                <a:solidFill>
                  <a:srgbClr val="FF0000"/>
                </a:solidFill>
                <a:latin typeface="HGP創英角ﾎﾟｯﾌﾟ体" panose="040B0A00000000000000" pitchFamily="50" charset="-128"/>
                <a:ea typeface="HGP創英角ﾎﾟｯﾌﾟ体" panose="040B0A00000000000000" pitchFamily="50" charset="-128"/>
              </a:rPr>
              <a:t>麦芽</a:t>
            </a:r>
            <a:r>
              <a:rPr kumimoji="1" lang="ja-JP" altLang="en-US" dirty="0">
                <a:latin typeface="HGP創英角ﾎﾟｯﾌﾟ体" panose="040B0A00000000000000" pitchFamily="50" charset="-128"/>
                <a:ea typeface="HGP創英角ﾎﾟｯﾌﾟ体" panose="040B0A00000000000000" pitchFamily="50" charset="-128"/>
              </a:rPr>
              <a:t>：モルト</a:t>
            </a:r>
            <a:r>
              <a:rPr kumimoji="1" lang="en-US" altLang="ja-JP" dirty="0">
                <a:latin typeface="HGP創英角ﾎﾟｯﾌﾟ体" panose="040B0A00000000000000" pitchFamily="50" charset="-128"/>
                <a:ea typeface="HGP創英角ﾎﾟｯﾌﾟ体" panose="040B0A00000000000000" pitchFamily="50" charset="-128"/>
              </a:rPr>
              <a:t>】</a:t>
            </a:r>
            <a:r>
              <a:rPr kumimoji="1" lang="ja-JP" altLang="en-US" dirty="0">
                <a:latin typeface="HGP創英角ﾎﾟｯﾌﾟ体" panose="040B0A00000000000000" pitchFamily="50" charset="-128"/>
                <a:ea typeface="HGP創英角ﾎﾟｯﾌﾟ体" panose="040B0A00000000000000" pitchFamily="50" charset="-128"/>
              </a:rPr>
              <a:t>が完成</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sz="1800" dirty="0">
                <a:latin typeface="HGP創英角ﾎﾟｯﾌﾟ体" panose="040B0A00000000000000" pitchFamily="50" charset="-128"/>
                <a:ea typeface="HGP創英角ﾎﾟｯﾌﾟ体" panose="040B0A00000000000000" pitchFamily="50" charset="-128"/>
              </a:rPr>
              <a:t>　 </a:t>
            </a:r>
            <a:r>
              <a:rPr lang="en-US" altLang="ja-JP" sz="1800" dirty="0">
                <a:latin typeface="HGP創英角ﾎﾟｯﾌﾟ体" panose="040B0A00000000000000" pitchFamily="50" charset="-128"/>
                <a:ea typeface="HGP創英角ﾎﾟｯﾌﾟ体" panose="040B0A00000000000000" pitchFamily="50" charset="-128"/>
              </a:rPr>
              <a:t>※</a:t>
            </a:r>
            <a:r>
              <a:rPr lang="ja-JP" altLang="en-US" sz="1800" dirty="0">
                <a:latin typeface="HGP創英角ﾎﾟｯﾌﾟ体" panose="040B0A00000000000000" pitchFamily="50" charset="-128"/>
                <a:ea typeface="HGP創英角ﾎﾟｯﾌﾟ体" panose="040B0A00000000000000" pitchFamily="50" charset="-128"/>
              </a:rPr>
              <a:t>この焚く際にピートを調整しピート香の有無で味わいが決定</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→麦芽を粉砕してお湯を入れ、</a:t>
            </a:r>
            <a:r>
              <a:rPr lang="ja-JP" altLang="en-US" dirty="0">
                <a:solidFill>
                  <a:srgbClr val="FF0000"/>
                </a:solidFill>
                <a:latin typeface="HGP創英角ﾎﾟｯﾌﾟ体" panose="040B0A00000000000000" pitchFamily="50" charset="-128"/>
                <a:ea typeface="HGP創英角ﾎﾟｯﾌﾟ体" panose="040B0A00000000000000" pitchFamily="50" charset="-128"/>
              </a:rPr>
              <a:t>糖化</a:t>
            </a:r>
            <a:r>
              <a:rPr lang="ja-JP" altLang="en-US" dirty="0">
                <a:latin typeface="HGP創英角ﾎﾟｯﾌﾟ体" panose="040B0A00000000000000" pitchFamily="50" charset="-128"/>
                <a:ea typeface="HGP創英角ﾎﾟｯﾌﾟ体" panose="040B0A00000000000000" pitchFamily="50" charset="-128"/>
              </a:rPr>
              <a:t>を行う</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→糖化終了後の</a:t>
            </a:r>
            <a:r>
              <a:rPr lang="ja-JP" altLang="en-US" dirty="0">
                <a:solidFill>
                  <a:srgbClr val="FF0000"/>
                </a:solidFill>
                <a:latin typeface="HGP創英角ﾎﾟｯﾌﾟ体" panose="040B0A00000000000000" pitchFamily="50" charset="-128"/>
                <a:ea typeface="HGP創英角ﾎﾟｯﾌﾟ体" panose="040B0A00000000000000" pitchFamily="50" charset="-128"/>
              </a:rPr>
              <a:t>麦汁に酵母を加えて発酵</a:t>
            </a:r>
            <a:br>
              <a:rPr lang="en-US" altLang="ja-JP" dirty="0">
                <a:latin typeface="HGP創英角ﾎﾟｯﾌﾟ体" panose="040B0A00000000000000" pitchFamily="50" charset="-128"/>
                <a:ea typeface="HGP創英角ﾎﾟｯﾌﾟ体" panose="040B0A00000000000000" pitchFamily="50" charset="-128"/>
              </a:rPr>
            </a:br>
            <a:r>
              <a:rPr lang="en-US" altLang="ja-JP" sz="2000" dirty="0">
                <a:latin typeface="HGP創英角ﾎﾟｯﾌﾟ体" panose="040B0A00000000000000" pitchFamily="50" charset="-128"/>
                <a:ea typeface="HGP創英角ﾎﾟｯﾌﾟ体" panose="040B0A00000000000000" pitchFamily="50" charset="-128"/>
              </a:rPr>
              <a:t>※</a:t>
            </a:r>
            <a:r>
              <a:rPr lang="ja-JP" altLang="en-US" sz="2000" dirty="0">
                <a:latin typeface="HGP創英角ﾎﾟｯﾌﾟ体" panose="040B0A00000000000000" pitchFamily="50" charset="-128"/>
                <a:ea typeface="HGP創英角ﾎﾟｯﾌﾟ体" panose="040B0A00000000000000" pitchFamily="50" charset="-128"/>
              </a:rPr>
              <a:t>ここまではビールの製造工程と一緒</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→モルトウイスキーは単式蒸留器</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　 グレーンウイスキーは連続蒸留器　で蒸留</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→蒸留後はアルコール度数が</a:t>
            </a:r>
            <a:r>
              <a:rPr lang="en-US" altLang="ja-JP" dirty="0">
                <a:latin typeface="HGP創英角ﾎﾟｯﾌﾟ体" panose="040B0A00000000000000" pitchFamily="50" charset="-128"/>
                <a:ea typeface="HGP創英角ﾎﾟｯﾌﾟ体" panose="040B0A00000000000000" pitchFamily="50" charset="-128"/>
              </a:rPr>
              <a:t>70</a:t>
            </a:r>
            <a:r>
              <a:rPr lang="ja-JP" altLang="en-US" dirty="0">
                <a:latin typeface="HGP創英角ﾎﾟｯﾌﾟ体" panose="040B0A00000000000000" pitchFamily="50" charset="-128"/>
                <a:ea typeface="HGP創英角ﾎﾟｯﾌﾟ体" panose="040B0A00000000000000" pitchFamily="50" charset="-128"/>
              </a:rPr>
              <a:t>～</a:t>
            </a:r>
            <a:r>
              <a:rPr lang="en-US" altLang="ja-JP" dirty="0">
                <a:latin typeface="HGP創英角ﾎﾟｯﾌﾟ体" panose="040B0A00000000000000" pitchFamily="50" charset="-128"/>
                <a:ea typeface="HGP創英角ﾎﾟｯﾌﾟ体" panose="040B0A00000000000000" pitchFamily="50" charset="-128"/>
              </a:rPr>
              <a:t>80</a:t>
            </a:r>
            <a:r>
              <a:rPr lang="ja-JP" altLang="en-US" dirty="0">
                <a:latin typeface="HGP創英角ﾎﾟｯﾌﾟ体" panose="040B0A00000000000000" pitchFamily="50" charset="-128"/>
                <a:ea typeface="HGP創英角ﾎﾟｯﾌﾟ体" panose="040B0A00000000000000" pitchFamily="50" charset="-128"/>
              </a:rPr>
              <a:t>％より加水し調整</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→様々な条件での貯蔵に</a:t>
            </a:r>
            <a:endParaRPr lang="en-US" altLang="ja-JP"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870111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C3BE0-4B83-BDCF-64DD-AB87EA4E7AE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4225F00-7977-B162-905D-341FF5817DDB}"/>
              </a:ext>
            </a:extLst>
          </p:cNvPr>
          <p:cNvSpPr>
            <a:spLocks noGrp="1"/>
          </p:cNvSpPr>
          <p:nvPr>
            <p:ph type="title"/>
          </p:nvPr>
        </p:nvSpPr>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ウイスキーができるまで</a:t>
            </a:r>
          </a:p>
        </p:txBody>
      </p:sp>
      <p:pic>
        <p:nvPicPr>
          <p:cNvPr id="7" name="図 6">
            <a:extLst>
              <a:ext uri="{FF2B5EF4-FFF2-40B4-BE49-F238E27FC236}">
                <a16:creationId xmlns:a16="http://schemas.microsoft.com/office/drawing/2014/main" id="{02EB21D3-83FB-B2AB-871F-B75752C34083}"/>
              </a:ext>
            </a:extLst>
          </p:cNvPr>
          <p:cNvPicPr>
            <a:picLocks noChangeAspect="1"/>
          </p:cNvPicPr>
          <p:nvPr/>
        </p:nvPicPr>
        <p:blipFill>
          <a:blip r:embed="rId2"/>
          <a:stretch>
            <a:fillRect/>
          </a:stretch>
        </p:blipFill>
        <p:spPr>
          <a:xfrm>
            <a:off x="85667" y="1496203"/>
            <a:ext cx="4338849" cy="5213810"/>
          </a:xfrm>
          <a:prstGeom prst="rect">
            <a:avLst/>
          </a:prstGeom>
        </p:spPr>
      </p:pic>
      <p:pic>
        <p:nvPicPr>
          <p:cNvPr id="9" name="図 8">
            <a:extLst>
              <a:ext uri="{FF2B5EF4-FFF2-40B4-BE49-F238E27FC236}">
                <a16:creationId xmlns:a16="http://schemas.microsoft.com/office/drawing/2014/main" id="{BDFA8B0C-03DA-8CF7-3D1D-C2B5831FDBC4}"/>
              </a:ext>
            </a:extLst>
          </p:cNvPr>
          <p:cNvPicPr>
            <a:picLocks noChangeAspect="1"/>
          </p:cNvPicPr>
          <p:nvPr/>
        </p:nvPicPr>
        <p:blipFill>
          <a:blip r:embed="rId3"/>
          <a:stretch>
            <a:fillRect/>
          </a:stretch>
        </p:blipFill>
        <p:spPr>
          <a:xfrm>
            <a:off x="4407619" y="2255732"/>
            <a:ext cx="4650714" cy="2621068"/>
          </a:xfrm>
          <a:prstGeom prst="rect">
            <a:avLst/>
          </a:prstGeom>
        </p:spPr>
      </p:pic>
    </p:spTree>
    <p:extLst>
      <p:ext uri="{BB962C8B-B14F-4D97-AF65-F5344CB8AC3E}">
        <p14:creationId xmlns:p14="http://schemas.microsoft.com/office/powerpoint/2010/main" val="1821629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87765-AC2B-B993-B691-7901B59EE5E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D046785-3845-3993-FAC6-8591D68B14DC}"/>
              </a:ext>
            </a:extLst>
          </p:cNvPr>
          <p:cNvSpPr>
            <a:spLocks noGrp="1"/>
          </p:cNvSpPr>
          <p:nvPr>
            <p:ph type="title"/>
          </p:nvPr>
        </p:nvSpPr>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豆知識：エンジェルズシェアとは</a:t>
            </a:r>
          </a:p>
        </p:txBody>
      </p:sp>
      <p:sp>
        <p:nvSpPr>
          <p:cNvPr id="3" name="コンテンツ プレースホルダー 2">
            <a:extLst>
              <a:ext uri="{FF2B5EF4-FFF2-40B4-BE49-F238E27FC236}">
                <a16:creationId xmlns:a16="http://schemas.microsoft.com/office/drawing/2014/main" id="{57A85EA2-F908-142F-ECC1-6A2695DED551}"/>
              </a:ext>
            </a:extLst>
          </p:cNvPr>
          <p:cNvSpPr>
            <a:spLocks noGrp="1"/>
          </p:cNvSpPr>
          <p:nvPr>
            <p:ph idx="1"/>
          </p:nvPr>
        </p:nvSpPr>
        <p:spPr>
          <a:xfrm>
            <a:off x="186814" y="1825624"/>
            <a:ext cx="8839200" cy="4958633"/>
          </a:xfrm>
        </p:spPr>
        <p:txBody>
          <a:bodyPr>
            <a:normAutofit fontScale="92500" lnSpcReduction="10000"/>
          </a:bodyPr>
          <a:lstStyle/>
          <a:p>
            <a:r>
              <a:rPr kumimoji="1" lang="ja-JP" altLang="en-US" dirty="0">
                <a:latin typeface="HGP創英角ﾎﾟｯﾌﾟ体" panose="040B0A00000000000000" pitchFamily="50" charset="-128"/>
                <a:ea typeface="HGP創英角ﾎﾟｯﾌﾟ体" panose="040B0A00000000000000" pitchFamily="50" charset="-128"/>
              </a:rPr>
              <a:t>ウイスキーが樽で熟成する間に、</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solidFill>
                  <a:srgbClr val="FF0000"/>
                </a:solidFill>
                <a:latin typeface="HGP創英角ﾎﾟｯﾌﾟ体" panose="040B0A00000000000000" pitchFamily="50" charset="-128"/>
                <a:ea typeface="HGP創英角ﾎﾟｯﾌﾟ体" panose="040B0A00000000000000" pitchFamily="50" charset="-128"/>
              </a:rPr>
              <a:t>水分やアルコール分が蒸発して減る現象</a:t>
            </a:r>
            <a:r>
              <a:rPr kumimoji="1" lang="ja-JP" altLang="en-US" dirty="0">
                <a:latin typeface="HGP創英角ﾎﾟｯﾌﾟ体" panose="040B0A00000000000000" pitchFamily="50" charset="-128"/>
                <a:ea typeface="HGP創英角ﾎﾟｯﾌﾟ体" panose="040B0A00000000000000" pitchFamily="50" charset="-128"/>
              </a:rPr>
              <a:t>のこと</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→木の樽の隙間などから抜けるため</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a:t>
            </a:r>
            <a:r>
              <a:rPr kumimoji="1" lang="ja-JP" altLang="en-US" dirty="0">
                <a:latin typeface="HGP創英角ﾎﾟｯﾌﾟ体" panose="040B0A00000000000000" pitchFamily="50" charset="-128"/>
                <a:ea typeface="HGP創英角ﾎﾟｯﾌﾟ体" panose="040B0A00000000000000" pitchFamily="50" charset="-128"/>
              </a:rPr>
              <a:t>この蒸発した分を「天使が飲んだ分け前」と</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　 ロマンチックに表現したもの</a:t>
            </a:r>
            <a:endParaRPr lang="en-US" altLang="ja-JP" dirty="0">
              <a:latin typeface="HGP創英角ﾎﾟｯﾌﾟ体" panose="040B0A00000000000000" pitchFamily="50" charset="-128"/>
              <a:ea typeface="HGP創英角ﾎﾟｯﾌﾟ体" panose="040B0A00000000000000" pitchFamily="50" charset="-128"/>
            </a:endParaRPr>
          </a:p>
          <a:p>
            <a:r>
              <a:rPr kumimoji="1" lang="ja-JP" altLang="en-US" dirty="0">
                <a:latin typeface="HGP創英角ﾎﾟｯﾌﾟ体" panose="040B0A00000000000000" pitchFamily="50" charset="-128"/>
                <a:ea typeface="HGP創英角ﾎﾟｯﾌﾟ体" panose="040B0A00000000000000" pitchFamily="50" charset="-128"/>
              </a:rPr>
              <a:t>年間約</a:t>
            </a:r>
            <a:r>
              <a:rPr kumimoji="1" lang="en-US" altLang="ja-JP" dirty="0">
                <a:latin typeface="HGP創英角ﾎﾟｯﾌﾟ体" panose="040B0A00000000000000" pitchFamily="50" charset="-128"/>
                <a:ea typeface="HGP創英角ﾎﾟｯﾌﾟ体" panose="040B0A00000000000000" pitchFamily="50" charset="-128"/>
              </a:rPr>
              <a:t>2</a:t>
            </a:r>
            <a:r>
              <a:rPr kumimoji="1" lang="ja-JP" altLang="en-US" dirty="0">
                <a:latin typeface="HGP創英角ﾎﾟｯﾌﾟ体" panose="040B0A00000000000000" pitchFamily="50" charset="-128"/>
                <a:ea typeface="HGP創英角ﾎﾟｯﾌﾟ体" panose="040B0A00000000000000" pitchFamily="50" charset="-128"/>
              </a:rPr>
              <a:t>～</a:t>
            </a:r>
            <a:r>
              <a:rPr kumimoji="1" lang="en-US" altLang="ja-JP" dirty="0">
                <a:latin typeface="HGP創英角ﾎﾟｯﾌﾟ体" panose="040B0A00000000000000" pitchFamily="50" charset="-128"/>
                <a:ea typeface="HGP創英角ﾎﾟｯﾌﾟ体" panose="040B0A00000000000000" pitchFamily="50" charset="-128"/>
              </a:rPr>
              <a:t>3%</a:t>
            </a:r>
            <a:r>
              <a:rPr kumimoji="1" lang="ja-JP" altLang="en-US" dirty="0">
                <a:latin typeface="HGP創英角ﾎﾟｯﾌﾟ体" panose="040B0A00000000000000" pitchFamily="50" charset="-128"/>
                <a:ea typeface="HGP創英角ﾎﾟｯﾌﾟ体" panose="040B0A00000000000000" pitchFamily="50" charset="-128"/>
              </a:rPr>
              <a:t>前後が蒸発すると言われている</a:t>
            </a:r>
            <a:br>
              <a:rPr kumimoji="1" lang="en-US" altLang="ja-JP" dirty="0">
                <a:latin typeface="HGP創英角ﾎﾟｯﾌﾟ体" panose="040B0A00000000000000" pitchFamily="50" charset="-128"/>
                <a:ea typeface="HGP創英角ﾎﾟｯﾌﾟ体" panose="040B0A00000000000000" pitchFamily="50" charset="-128"/>
              </a:rPr>
            </a:br>
            <a:r>
              <a:rPr kumimoji="1" lang="en-US" altLang="ja-JP" sz="2000" dirty="0">
                <a:latin typeface="HGP創英角ﾎﾟｯﾌﾟ体" panose="040B0A00000000000000" pitchFamily="50" charset="-128"/>
                <a:ea typeface="HGP創英角ﾎﾟｯﾌﾟ体" panose="040B0A00000000000000" pitchFamily="50" charset="-128"/>
              </a:rPr>
              <a:t>※</a:t>
            </a:r>
            <a:r>
              <a:rPr kumimoji="1" lang="ja-JP" altLang="en-US" sz="2000" dirty="0">
                <a:latin typeface="HGP創英角ﾎﾟｯﾌﾟ体" panose="040B0A00000000000000" pitchFamily="50" charset="-128"/>
                <a:ea typeface="HGP創英角ﾎﾟｯﾌﾟ体" panose="040B0A00000000000000" pitchFamily="50" charset="-128"/>
              </a:rPr>
              <a:t>ここに熟成環境の重要性や影響が出てくる</a:t>
            </a:r>
            <a:br>
              <a:rPr kumimoji="1" lang="en-US" altLang="ja-JP" sz="2000" dirty="0">
                <a:latin typeface="HGP創英角ﾎﾟｯﾌﾟ体" panose="040B0A00000000000000" pitchFamily="50" charset="-128"/>
                <a:ea typeface="HGP創英角ﾎﾟｯﾌﾟ体" panose="040B0A00000000000000" pitchFamily="50" charset="-128"/>
              </a:rPr>
            </a:br>
            <a:r>
              <a:rPr kumimoji="1" lang="ja-JP" altLang="en-US" sz="2000" dirty="0">
                <a:latin typeface="HGP創英角ﾎﾟｯﾌﾟ体" panose="040B0A00000000000000" pitchFamily="50" charset="-128"/>
                <a:ea typeface="HGP創英角ﾎﾟｯﾌﾟ体" panose="040B0A00000000000000" pitchFamily="50" charset="-128"/>
              </a:rPr>
              <a:t>　 寒暖差が激しい、乾燥しているなどだと</a:t>
            </a:r>
            <a:r>
              <a:rPr kumimoji="1" lang="en-US" altLang="ja-JP" sz="2000" dirty="0">
                <a:latin typeface="HGP創英角ﾎﾟｯﾌﾟ体" panose="040B0A00000000000000" pitchFamily="50" charset="-128"/>
                <a:ea typeface="HGP創英角ﾎﾟｯﾌﾟ体" panose="040B0A00000000000000" pitchFamily="50" charset="-128"/>
              </a:rPr>
              <a:t>10</a:t>
            </a:r>
            <a:r>
              <a:rPr kumimoji="1" lang="ja-JP" altLang="en-US" sz="2000" dirty="0">
                <a:latin typeface="HGP創英角ﾎﾟｯﾌﾟ体" panose="040B0A00000000000000" pitchFamily="50" charset="-128"/>
                <a:ea typeface="HGP創英角ﾎﾟｯﾌﾟ体" panose="040B0A00000000000000" pitchFamily="50" charset="-128"/>
              </a:rPr>
              <a:t>～</a:t>
            </a:r>
            <a:r>
              <a:rPr kumimoji="1" lang="en-US" altLang="ja-JP" sz="2000" dirty="0">
                <a:latin typeface="HGP創英角ﾎﾟｯﾌﾟ体" panose="040B0A00000000000000" pitchFamily="50" charset="-128"/>
                <a:ea typeface="HGP創英角ﾎﾟｯﾌﾟ体" panose="040B0A00000000000000" pitchFamily="50" charset="-128"/>
              </a:rPr>
              <a:t>18%</a:t>
            </a:r>
            <a:r>
              <a:rPr kumimoji="1" lang="ja-JP" altLang="en-US" sz="2000" dirty="0">
                <a:latin typeface="HGP創英角ﾎﾟｯﾌﾟ体" panose="040B0A00000000000000" pitchFamily="50" charset="-128"/>
                <a:ea typeface="HGP創英角ﾎﾟｯﾌﾟ体" panose="040B0A00000000000000" pitchFamily="50" charset="-128"/>
              </a:rPr>
              <a:t>など。その分、熟成が早い</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→この現象があることで</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　 ウイスキーはまろやかで奥深い味わいになる</a:t>
            </a:r>
            <a:br>
              <a:rPr kumimoji="1"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→だからこそ</a:t>
            </a:r>
            <a:r>
              <a:rPr lang="ja-JP" altLang="en-US" dirty="0">
                <a:solidFill>
                  <a:srgbClr val="FF0000"/>
                </a:solidFill>
                <a:latin typeface="HGP創英角ﾎﾟｯﾌﾟ体" panose="040B0A00000000000000" pitchFamily="50" charset="-128"/>
                <a:ea typeface="HGP創英角ﾎﾟｯﾌﾟ体" panose="040B0A00000000000000" pitchFamily="50" charset="-128"/>
              </a:rPr>
              <a:t>熟成させる意義</a:t>
            </a:r>
            <a:r>
              <a:rPr lang="ja-JP" altLang="en-US" dirty="0">
                <a:latin typeface="HGP創英角ﾎﾟｯﾌﾟ体" panose="040B0A00000000000000" pitchFamily="50" charset="-128"/>
                <a:ea typeface="HGP創英角ﾎﾟｯﾌﾟ体" panose="040B0A00000000000000" pitchFamily="50" charset="-128"/>
              </a:rPr>
              <a:t>があり、</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　 同時に</a:t>
            </a:r>
            <a:r>
              <a:rPr lang="ja-JP" altLang="en-US" dirty="0">
                <a:solidFill>
                  <a:srgbClr val="FF0000"/>
                </a:solidFill>
                <a:latin typeface="HGP創英角ﾎﾟｯﾌﾟ体" panose="040B0A00000000000000" pitchFamily="50" charset="-128"/>
                <a:ea typeface="HGP創英角ﾎﾟｯﾌﾟ体" panose="040B0A00000000000000" pitchFamily="50" charset="-128"/>
              </a:rPr>
              <a:t>熟成させる分、残りが減るので高価にもなる</a:t>
            </a:r>
            <a:br>
              <a:rPr lang="en-US" altLang="ja-JP" dirty="0">
                <a:solidFill>
                  <a:srgbClr val="FF0000"/>
                </a:solidFill>
                <a:latin typeface="HGP創英角ﾎﾟｯﾌﾟ体" panose="040B0A00000000000000" pitchFamily="50" charset="-128"/>
                <a:ea typeface="HGP創英角ﾎﾟｯﾌﾟ体" panose="040B0A00000000000000" pitchFamily="50" charset="-128"/>
              </a:rPr>
            </a:br>
            <a:r>
              <a:rPr lang="en-US" altLang="ja-JP" sz="1700" dirty="0">
                <a:latin typeface="HGP創英角ﾎﾟｯﾌﾟ体" panose="040B0A00000000000000" pitchFamily="50" charset="-128"/>
                <a:ea typeface="HGP創英角ﾎﾟｯﾌﾟ体" panose="040B0A00000000000000" pitchFamily="50" charset="-128"/>
              </a:rPr>
              <a:t>※</a:t>
            </a:r>
            <a:r>
              <a:rPr lang="ja-JP" altLang="en-US" sz="1700" dirty="0">
                <a:latin typeface="HGP創英角ﾎﾟｯﾌﾟ体" panose="040B0A00000000000000" pitchFamily="50" charset="-128"/>
                <a:ea typeface="HGP創英角ﾎﾟｯﾌﾟ体" panose="040B0A00000000000000" pitchFamily="50" charset="-128"/>
              </a:rPr>
              <a:t>原酒が目減りしていくという事実だけみると、生産者はエンジェルズシェアを嫌いそうですが、</a:t>
            </a:r>
            <a:br>
              <a:rPr lang="en-US" altLang="ja-JP" sz="1700" dirty="0">
                <a:latin typeface="HGP創英角ﾎﾟｯﾌﾟ体" panose="040B0A00000000000000" pitchFamily="50" charset="-128"/>
                <a:ea typeface="HGP創英角ﾎﾟｯﾌﾟ体" panose="040B0A00000000000000" pitchFamily="50" charset="-128"/>
              </a:rPr>
            </a:br>
            <a:r>
              <a:rPr lang="ja-JP" altLang="en-US" sz="1700" dirty="0">
                <a:latin typeface="HGP創英角ﾎﾟｯﾌﾟ体" panose="040B0A00000000000000" pitchFamily="50" charset="-128"/>
                <a:ea typeface="HGP創英角ﾎﾟｯﾌﾟ体" panose="040B0A00000000000000" pitchFamily="50" charset="-128"/>
              </a:rPr>
              <a:t>「</a:t>
            </a:r>
            <a:r>
              <a:rPr lang="ja-JP" altLang="en-US" sz="1700" dirty="0">
                <a:solidFill>
                  <a:srgbClr val="FF0000"/>
                </a:solidFill>
                <a:latin typeface="HGP創英角ﾎﾟｯﾌﾟ体" panose="040B0A00000000000000" pitchFamily="50" charset="-128"/>
                <a:ea typeface="HGP創英角ﾎﾟｯﾌﾟ体" panose="040B0A00000000000000" pitchFamily="50" charset="-128"/>
              </a:rPr>
              <a:t>天使が飲んだ分だけ美味しくなる</a:t>
            </a:r>
            <a:r>
              <a:rPr lang="ja-JP" altLang="en-US" sz="1700" dirty="0">
                <a:latin typeface="HGP創英角ﾎﾟｯﾌﾟ体" panose="040B0A00000000000000" pitchFamily="50" charset="-128"/>
                <a:ea typeface="HGP創英角ﾎﾟｯﾌﾟ体" panose="040B0A00000000000000" pitchFamily="50" charset="-128"/>
              </a:rPr>
              <a:t>」とも言われており、決して嫌味嫌うものではない。</a:t>
            </a:r>
            <a:br>
              <a:rPr lang="en-US" altLang="ja-JP" sz="1700" dirty="0">
                <a:latin typeface="HGP創英角ﾎﾟｯﾌﾟ体" panose="040B0A00000000000000" pitchFamily="50" charset="-128"/>
                <a:ea typeface="HGP創英角ﾎﾟｯﾌﾟ体" panose="040B0A00000000000000" pitchFamily="50" charset="-128"/>
              </a:rPr>
            </a:br>
            <a:r>
              <a:rPr lang="ja-JP" altLang="en-US" sz="1700" dirty="0">
                <a:latin typeface="HGP創英角ﾎﾟｯﾌﾟ体" panose="040B0A00000000000000" pitchFamily="50" charset="-128"/>
                <a:ea typeface="HGP創英角ﾎﾟｯﾌﾟ体" panose="040B0A00000000000000" pitchFamily="50" charset="-128"/>
              </a:rPr>
              <a:t>だからと言って、目減り量が多いほど味が良いというわけでもないところに作り手の工夫が出る。</a:t>
            </a:r>
            <a:endParaRPr kumimoji="1" lang="en-US" altLang="ja-JP"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296854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E712E-FD2D-E357-34D6-3AE37FD36B8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D0AD71A-6461-0A99-710F-FDD3D9C66A0C}"/>
              </a:ext>
            </a:extLst>
          </p:cNvPr>
          <p:cNvSpPr>
            <a:spLocks noGrp="1"/>
          </p:cNvSpPr>
          <p:nvPr>
            <p:ph type="title"/>
          </p:nvPr>
        </p:nvSpPr>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世界五大ウイスキーと起源</a:t>
            </a:r>
          </a:p>
        </p:txBody>
      </p:sp>
      <p:sp>
        <p:nvSpPr>
          <p:cNvPr id="3" name="コンテンツ プレースホルダー 2">
            <a:extLst>
              <a:ext uri="{FF2B5EF4-FFF2-40B4-BE49-F238E27FC236}">
                <a16:creationId xmlns:a16="http://schemas.microsoft.com/office/drawing/2014/main" id="{6AF24CB8-01B0-84BD-32DC-07B4D2EF55F2}"/>
              </a:ext>
            </a:extLst>
          </p:cNvPr>
          <p:cNvSpPr>
            <a:spLocks noGrp="1"/>
          </p:cNvSpPr>
          <p:nvPr>
            <p:ph idx="1"/>
          </p:nvPr>
        </p:nvSpPr>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世界では多くの国でウイスキーが造られている</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→世界で楽しまれるウイスキーの大半が</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　 </a:t>
            </a:r>
            <a:r>
              <a:rPr kumimoji="1" lang="en-US" altLang="ja-JP" dirty="0">
                <a:latin typeface="HGP創英角ﾎﾟｯﾌﾟ体" panose="040B0A00000000000000" pitchFamily="50" charset="-128"/>
                <a:ea typeface="HGP創英角ﾎﾟｯﾌﾟ体" panose="040B0A00000000000000" pitchFamily="50" charset="-128"/>
              </a:rPr>
              <a:t>5</a:t>
            </a:r>
            <a:r>
              <a:rPr kumimoji="1" lang="ja-JP" altLang="en-US" dirty="0">
                <a:latin typeface="HGP創英角ﾎﾟｯﾌﾟ体" panose="040B0A00000000000000" pitchFamily="50" charset="-128"/>
                <a:ea typeface="HGP創英角ﾎﾟｯﾌﾟ体" panose="040B0A00000000000000" pitchFamily="50" charset="-128"/>
              </a:rPr>
              <a:t>大ウイスキーと呼ばれる</a:t>
            </a:r>
            <a:r>
              <a:rPr kumimoji="1" lang="en-US" altLang="ja-JP" dirty="0">
                <a:latin typeface="HGP創英角ﾎﾟｯﾌﾟ体" panose="040B0A00000000000000" pitchFamily="50" charset="-128"/>
                <a:ea typeface="HGP創英角ﾎﾟｯﾌﾟ体" panose="040B0A00000000000000" pitchFamily="50" charset="-128"/>
              </a:rPr>
              <a:t>5</a:t>
            </a:r>
            <a:r>
              <a:rPr kumimoji="1" lang="ja-JP" altLang="en-US" dirty="0">
                <a:latin typeface="HGP創英角ﾎﾟｯﾌﾟ体" panose="040B0A00000000000000" pitchFamily="50" charset="-128"/>
                <a:ea typeface="HGP創英角ﾎﾟｯﾌﾟ体" panose="040B0A00000000000000" pitchFamily="50" charset="-128"/>
              </a:rPr>
              <a:t>つの国で製造</a:t>
            </a:r>
          </a:p>
        </p:txBody>
      </p:sp>
      <p:pic>
        <p:nvPicPr>
          <p:cNvPr id="5" name="図 4">
            <a:extLst>
              <a:ext uri="{FF2B5EF4-FFF2-40B4-BE49-F238E27FC236}">
                <a16:creationId xmlns:a16="http://schemas.microsoft.com/office/drawing/2014/main" id="{2A5A688C-251B-2335-0444-27075E501632}"/>
              </a:ext>
            </a:extLst>
          </p:cNvPr>
          <p:cNvPicPr>
            <a:picLocks noChangeAspect="1"/>
          </p:cNvPicPr>
          <p:nvPr/>
        </p:nvPicPr>
        <p:blipFill>
          <a:blip r:embed="rId2"/>
          <a:stretch>
            <a:fillRect/>
          </a:stretch>
        </p:blipFill>
        <p:spPr>
          <a:xfrm>
            <a:off x="2167919" y="3052603"/>
            <a:ext cx="4950636" cy="3571529"/>
          </a:xfrm>
          <a:prstGeom prst="rect">
            <a:avLst/>
          </a:prstGeom>
        </p:spPr>
      </p:pic>
    </p:spTree>
    <p:extLst>
      <p:ext uri="{BB962C8B-B14F-4D97-AF65-F5344CB8AC3E}">
        <p14:creationId xmlns:p14="http://schemas.microsoft.com/office/powerpoint/2010/main" val="22179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99AD5-A87C-1A3E-29F8-AE89D6A43EF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1644043-2511-4B07-9693-D9324D8BCB79}"/>
              </a:ext>
            </a:extLst>
          </p:cNvPr>
          <p:cNvSpPr>
            <a:spLocks noGrp="1"/>
          </p:cNvSpPr>
          <p:nvPr>
            <p:ph type="title"/>
          </p:nvPr>
        </p:nvSpPr>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スコッチ・ウイスキーについて</a:t>
            </a:r>
          </a:p>
        </p:txBody>
      </p:sp>
      <p:sp>
        <p:nvSpPr>
          <p:cNvPr id="3" name="コンテンツ プレースホルダー 2">
            <a:extLst>
              <a:ext uri="{FF2B5EF4-FFF2-40B4-BE49-F238E27FC236}">
                <a16:creationId xmlns:a16="http://schemas.microsoft.com/office/drawing/2014/main" id="{6E532FE3-1CF5-1B3B-F3C8-01C5F0FEA0C2}"/>
              </a:ext>
            </a:extLst>
          </p:cNvPr>
          <p:cNvSpPr>
            <a:spLocks noGrp="1"/>
          </p:cNvSpPr>
          <p:nvPr>
            <p:ph idx="1"/>
          </p:nvPr>
        </p:nvSpPr>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イギリス北部のスコットランド地方で生産される</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→ウイスキーの代名詞ともいわれるほど有名</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　 </a:t>
            </a:r>
            <a:r>
              <a:rPr lang="en-US" altLang="ja-JP" dirty="0">
                <a:latin typeface="HGP創英角ﾎﾟｯﾌﾟ体" panose="040B0A00000000000000" pitchFamily="50" charset="-128"/>
                <a:ea typeface="HGP創英角ﾎﾟｯﾌﾟ体" panose="040B0A00000000000000" pitchFamily="50" charset="-128"/>
              </a:rPr>
              <a:t>1000</a:t>
            </a:r>
            <a:r>
              <a:rPr lang="ja-JP" altLang="en-US" dirty="0">
                <a:latin typeface="HGP創英角ﾎﾟｯﾌﾟ体" panose="040B0A00000000000000" pitchFamily="50" charset="-128"/>
                <a:ea typeface="HGP創英角ﾎﾟｯﾌﾟ体" panose="040B0A00000000000000" pitchFamily="50" charset="-128"/>
              </a:rPr>
              <a:t>年以上の伝統製法を守り続けている</a:t>
            </a:r>
            <a:endParaRPr lang="en-US" altLang="ja-JP" dirty="0">
              <a:latin typeface="HGP創英角ﾎﾟｯﾌﾟ体" panose="040B0A00000000000000" pitchFamily="50" charset="-128"/>
              <a:ea typeface="HGP創英角ﾎﾟｯﾌﾟ体" panose="040B0A00000000000000" pitchFamily="50" charset="-128"/>
            </a:endParaRPr>
          </a:p>
          <a:p>
            <a:r>
              <a:rPr lang="ja-JP" altLang="en-US" dirty="0">
                <a:latin typeface="HGP創英角ﾎﾟｯﾌﾟ体" panose="040B0A00000000000000" pitchFamily="50" charset="-128"/>
                <a:ea typeface="HGP創英角ﾎﾟｯﾌﾟ体" panose="040B0A00000000000000" pitchFamily="50" charset="-128"/>
              </a:rPr>
              <a:t>良質な大麦や湧水を持ち、豊富なピートがあり</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スモーキーで芳醇な香りが大きな特徴</a:t>
            </a:r>
            <a:endParaRPr lang="en-US" altLang="ja-JP" dirty="0">
              <a:latin typeface="HGP創英角ﾎﾟｯﾌﾟ体" panose="040B0A00000000000000" pitchFamily="50" charset="-128"/>
              <a:ea typeface="HGP創英角ﾎﾟｯﾌﾟ体" panose="040B0A00000000000000" pitchFamily="50" charset="-128"/>
            </a:endParaRPr>
          </a:p>
          <a:p>
            <a:r>
              <a:rPr lang="en-US" altLang="ja-JP" dirty="0">
                <a:latin typeface="HGP創英角ﾎﾟｯﾌﾟ体" panose="040B0A00000000000000" pitchFamily="50" charset="-128"/>
                <a:ea typeface="HGP創英角ﾎﾟｯﾌﾟ体" panose="040B0A00000000000000" pitchFamily="50" charset="-128"/>
              </a:rPr>
              <a:t>100</a:t>
            </a:r>
            <a:r>
              <a:rPr lang="ja-JP" altLang="en-US" dirty="0">
                <a:latin typeface="HGP創英角ﾎﾟｯﾌﾟ体" panose="040B0A00000000000000" pitchFamily="50" charset="-128"/>
                <a:ea typeface="HGP創英角ﾎﾟｯﾌﾟ体" panose="040B0A00000000000000" pitchFamily="50" charset="-128"/>
              </a:rPr>
              <a:t>以上の蒸留所があるが</a:t>
            </a:r>
            <a:r>
              <a:rPr lang="en-US" altLang="ja-JP" dirty="0">
                <a:solidFill>
                  <a:srgbClr val="FF0000"/>
                </a:solidFill>
                <a:latin typeface="HGP創英角ﾎﾟｯﾌﾟ体" panose="040B0A00000000000000" pitchFamily="50" charset="-128"/>
                <a:ea typeface="HGP創英角ﾎﾟｯﾌﾟ体" panose="040B0A00000000000000" pitchFamily="50" charset="-128"/>
              </a:rPr>
              <a:t>6</a:t>
            </a:r>
            <a:r>
              <a:rPr lang="ja-JP" altLang="en-US" dirty="0">
                <a:solidFill>
                  <a:srgbClr val="FF0000"/>
                </a:solidFill>
                <a:latin typeface="HGP創英角ﾎﾟｯﾌﾟ体" panose="040B0A00000000000000" pitchFamily="50" charset="-128"/>
                <a:ea typeface="HGP創英角ﾎﾟｯﾌﾟ体" panose="040B0A00000000000000" pitchFamily="50" charset="-128"/>
              </a:rPr>
              <a:t>つの産</a:t>
            </a:r>
            <a:r>
              <a:rPr lang="ja-JP" altLang="en-US" dirty="0">
                <a:latin typeface="HGP創英角ﾎﾟｯﾌﾟ体" panose="040B0A00000000000000" pitchFamily="50" charset="-128"/>
                <a:ea typeface="HGP創英角ﾎﾟｯﾌﾟ体" panose="040B0A00000000000000" pitchFamily="50" charset="-128"/>
              </a:rPr>
              <a:t>地に分類</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→スコッチ・ウイスキーでも</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　 産地により大きく特徴が異なり、風味も違う</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→スコッチウイスキーを選ぶときは</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　 この</a:t>
            </a:r>
            <a:r>
              <a:rPr lang="ja-JP" altLang="en-US" dirty="0">
                <a:solidFill>
                  <a:srgbClr val="FF0000"/>
                </a:solidFill>
                <a:latin typeface="HGP創英角ﾎﾟｯﾌﾟ体" panose="040B0A00000000000000" pitchFamily="50" charset="-128"/>
                <a:ea typeface="HGP創英角ﾎﾟｯﾌﾟ体" panose="040B0A00000000000000" pitchFamily="50" charset="-128"/>
              </a:rPr>
              <a:t>地区の特徴が重要なポイント</a:t>
            </a:r>
            <a:r>
              <a:rPr lang="ja-JP" altLang="en-US" dirty="0">
                <a:latin typeface="HGP創英角ﾎﾟｯﾌﾟ体" panose="040B0A00000000000000" pitchFamily="50" charset="-128"/>
                <a:ea typeface="HGP創英角ﾎﾟｯﾌﾟ体" panose="040B0A00000000000000" pitchFamily="50" charset="-128"/>
              </a:rPr>
              <a:t>になる</a:t>
            </a:r>
            <a:endParaRPr lang="en-US" altLang="ja-JP"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186456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ED92D-B164-8386-DBAD-994248CBF360}"/>
            </a:ext>
          </a:extLst>
        </p:cNvPr>
        <p:cNvGrpSpPr/>
        <p:nvPr/>
      </p:nvGrpSpPr>
      <p:grpSpPr>
        <a:xfrm>
          <a:off x="0" y="0"/>
          <a:ext cx="0" cy="0"/>
          <a:chOff x="0" y="0"/>
          <a:chExt cx="0" cy="0"/>
        </a:xfrm>
      </p:grpSpPr>
      <p:pic>
        <p:nvPicPr>
          <p:cNvPr id="7" name="図 6">
            <a:extLst>
              <a:ext uri="{FF2B5EF4-FFF2-40B4-BE49-F238E27FC236}">
                <a16:creationId xmlns:a16="http://schemas.microsoft.com/office/drawing/2014/main" id="{7E7E3AA7-27C2-8318-DE38-3B0D49434327}"/>
              </a:ext>
            </a:extLst>
          </p:cNvPr>
          <p:cNvPicPr>
            <a:picLocks noChangeAspect="1"/>
          </p:cNvPicPr>
          <p:nvPr/>
        </p:nvPicPr>
        <p:blipFill>
          <a:blip r:embed="rId2"/>
          <a:stretch>
            <a:fillRect/>
          </a:stretch>
        </p:blipFill>
        <p:spPr>
          <a:xfrm>
            <a:off x="74583" y="101099"/>
            <a:ext cx="4349933" cy="6655801"/>
          </a:xfrm>
          <a:prstGeom prst="rect">
            <a:avLst/>
          </a:prstGeom>
        </p:spPr>
      </p:pic>
      <p:sp>
        <p:nvSpPr>
          <p:cNvPr id="2" name="コンテンツ プレースホルダー 2">
            <a:extLst>
              <a:ext uri="{FF2B5EF4-FFF2-40B4-BE49-F238E27FC236}">
                <a16:creationId xmlns:a16="http://schemas.microsoft.com/office/drawing/2014/main" id="{5211D571-5FA9-CEE7-40A4-35D3C6F27A97}"/>
              </a:ext>
            </a:extLst>
          </p:cNvPr>
          <p:cNvSpPr txBox="1">
            <a:spLocks/>
          </p:cNvSpPr>
          <p:nvPr/>
        </p:nvSpPr>
        <p:spPr>
          <a:xfrm>
            <a:off x="4424516" y="101099"/>
            <a:ext cx="5181601" cy="676951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latin typeface="HGP創英角ﾎﾟｯﾌﾟ体" panose="040B0A00000000000000" pitchFamily="50" charset="-128"/>
                <a:ea typeface="HGP創英角ﾎﾟｯﾌﾟ体" panose="040B0A00000000000000" pitchFamily="50" charset="-128"/>
              </a:rPr>
              <a:t>～アイランズ～</a:t>
            </a:r>
            <a:br>
              <a:rPr lang="en-US" altLang="ja-JP" sz="2000" dirty="0">
                <a:latin typeface="HGP創英角ﾎﾟｯﾌﾟ体" panose="040B0A00000000000000" pitchFamily="50" charset="-128"/>
                <a:ea typeface="HGP創英角ﾎﾟｯﾌﾟ体" panose="040B0A00000000000000" pitchFamily="50" charset="-128"/>
              </a:rPr>
            </a:br>
            <a:r>
              <a:rPr lang="ja-JP" altLang="en-US" sz="2000" dirty="0">
                <a:latin typeface="HGP創英角ﾎﾟｯﾌﾟ体" panose="040B0A00000000000000" pitchFamily="50" charset="-128"/>
                <a:ea typeface="HGP創英角ﾎﾟｯﾌﾟ体" panose="040B0A00000000000000" pitchFamily="50" charset="-128"/>
              </a:rPr>
              <a:t>例、タリスカー、ハイランドパーク等</a:t>
            </a:r>
            <a:br>
              <a:rPr lang="en-US" altLang="ja-JP" sz="2000" dirty="0">
                <a:latin typeface="HGP創英角ﾎﾟｯﾌﾟ体" panose="040B0A00000000000000" pitchFamily="50" charset="-128"/>
                <a:ea typeface="HGP創英角ﾎﾟｯﾌﾟ体" panose="040B0A00000000000000" pitchFamily="50" charset="-128"/>
              </a:rPr>
            </a:br>
            <a:r>
              <a:rPr lang="en-US" altLang="ja-JP" sz="1400" dirty="0">
                <a:latin typeface="HGP創英角ﾎﾟｯﾌﾟ体" panose="040B0A00000000000000" pitchFamily="50" charset="-128"/>
                <a:ea typeface="HGP創英角ﾎﾟｯﾌﾟ体" panose="040B0A00000000000000" pitchFamily="50" charset="-128"/>
              </a:rPr>
              <a:t>※</a:t>
            </a:r>
            <a:r>
              <a:rPr lang="ja-JP" altLang="en-US" sz="1400" dirty="0">
                <a:latin typeface="HGP創英角ﾎﾟｯﾌﾟ体" panose="040B0A00000000000000" pitchFamily="50" charset="-128"/>
                <a:ea typeface="HGP創英角ﾎﾟｯﾌﾟ体" panose="040B0A00000000000000" pitchFamily="50" charset="-128"/>
              </a:rPr>
              <a:t>数々の島で作られているため、「アイランズモルトといったら</a:t>
            </a:r>
            <a:r>
              <a:rPr lang="en-US" altLang="ja-JP" sz="1400" dirty="0">
                <a:latin typeface="HGP創英角ﾎﾟｯﾌﾟ体" panose="040B0A00000000000000" pitchFamily="50" charset="-128"/>
                <a:ea typeface="HGP創英角ﾎﾟｯﾌﾟ体" panose="040B0A00000000000000" pitchFamily="50" charset="-128"/>
              </a:rPr>
              <a:t>…</a:t>
            </a:r>
            <a:r>
              <a:rPr lang="ja-JP" altLang="en-US" sz="1400" dirty="0">
                <a:latin typeface="HGP創英角ﾎﾟｯﾌﾟ体" panose="040B0A00000000000000" pitchFamily="50" charset="-128"/>
                <a:ea typeface="HGP創英角ﾎﾟｯﾌﾟ体" panose="040B0A00000000000000" pitchFamily="50" charset="-128"/>
              </a:rPr>
              <a:t>」</a:t>
            </a:r>
            <a:br>
              <a:rPr lang="en-US" altLang="ja-JP" sz="1400" dirty="0">
                <a:latin typeface="HGP創英角ﾎﾟｯﾌﾟ体" panose="040B0A00000000000000" pitchFamily="50" charset="-128"/>
                <a:ea typeface="HGP創英角ﾎﾟｯﾌﾟ体" panose="040B0A00000000000000" pitchFamily="50" charset="-128"/>
              </a:rPr>
            </a:br>
            <a:r>
              <a:rPr lang="ja-JP" altLang="en-US" sz="1400" dirty="0">
                <a:latin typeface="HGP創英角ﾎﾟｯﾌﾟ体" panose="040B0A00000000000000" pitchFamily="50" charset="-128"/>
                <a:ea typeface="HGP創英角ﾎﾟｯﾌﾟ体" panose="040B0A00000000000000" pitchFamily="50" charset="-128"/>
              </a:rPr>
              <a:t>という全体を指す特徴を語るのは難しいが、</a:t>
            </a:r>
            <a:br>
              <a:rPr lang="en-US" altLang="ja-JP" sz="1400" dirty="0">
                <a:latin typeface="HGP創英角ﾎﾟｯﾌﾟ体" panose="040B0A00000000000000" pitchFamily="50" charset="-128"/>
                <a:ea typeface="HGP創英角ﾎﾟｯﾌﾟ体" panose="040B0A00000000000000" pitchFamily="50" charset="-128"/>
              </a:rPr>
            </a:br>
            <a:r>
              <a:rPr lang="ja-JP" altLang="en-US" sz="1400" dirty="0">
                <a:latin typeface="HGP創英角ﾎﾟｯﾌﾟ体" panose="040B0A00000000000000" pitchFamily="50" charset="-128"/>
                <a:ea typeface="HGP創英角ﾎﾟｯﾌﾟ体" panose="040B0A00000000000000" pitchFamily="50" charset="-128"/>
              </a:rPr>
              <a:t>そのぶんそれぞれの島での個性が強い</a:t>
            </a:r>
            <a:endParaRPr lang="en-US" altLang="ja-JP" sz="1400"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sz="2000" dirty="0">
                <a:latin typeface="HGP創英角ﾎﾟｯﾌﾟ体" panose="040B0A00000000000000" pitchFamily="50" charset="-128"/>
                <a:ea typeface="HGP創英角ﾎﾟｯﾌﾟ体" panose="040B0A00000000000000" pitchFamily="50" charset="-128"/>
              </a:rPr>
              <a:t>～スペイサイド～</a:t>
            </a:r>
            <a:br>
              <a:rPr lang="en-US" altLang="ja-JP" sz="2000" dirty="0">
                <a:latin typeface="HGP創英角ﾎﾟｯﾌﾟ体" panose="040B0A00000000000000" pitchFamily="50" charset="-128"/>
                <a:ea typeface="HGP創英角ﾎﾟｯﾌﾟ体" panose="040B0A00000000000000" pitchFamily="50" charset="-128"/>
              </a:rPr>
            </a:br>
            <a:r>
              <a:rPr lang="ja-JP" altLang="en-US" sz="2000" dirty="0">
                <a:latin typeface="HGP創英角ﾎﾟｯﾌﾟ体" panose="040B0A00000000000000" pitchFamily="50" charset="-128"/>
                <a:ea typeface="HGP創英角ﾎﾟｯﾌﾟ体" panose="040B0A00000000000000" pitchFamily="50" charset="-128"/>
              </a:rPr>
              <a:t>例、マッカラン、グレンフィディック等</a:t>
            </a:r>
            <a:br>
              <a:rPr lang="en-US" altLang="ja-JP" sz="2000" dirty="0">
                <a:latin typeface="HGP創英角ﾎﾟｯﾌﾟ体" panose="040B0A00000000000000" pitchFamily="50" charset="-128"/>
                <a:ea typeface="HGP創英角ﾎﾟｯﾌﾟ体" panose="040B0A00000000000000" pitchFamily="50" charset="-128"/>
              </a:rPr>
            </a:br>
            <a:r>
              <a:rPr lang="en-US" altLang="ja-JP" sz="1400" dirty="0">
                <a:latin typeface="HGP創英角ﾎﾟｯﾌﾟ体" panose="040B0A00000000000000" pitchFamily="50" charset="-128"/>
                <a:ea typeface="HGP創英角ﾎﾟｯﾌﾟ体" panose="040B0A00000000000000" pitchFamily="50" charset="-128"/>
              </a:rPr>
              <a:t>※</a:t>
            </a:r>
            <a:r>
              <a:rPr lang="ja-JP" altLang="en-US" sz="1400" dirty="0">
                <a:latin typeface="HGP創英角ﾎﾟｯﾌﾟ体" panose="040B0A00000000000000" pitchFamily="50" charset="-128"/>
                <a:ea typeface="HGP創英角ﾎﾟｯﾌﾟ体" panose="040B0A00000000000000" pitchFamily="50" charset="-128"/>
              </a:rPr>
              <a:t>華やかな香り・風味をもつ銘柄が多い傾向</a:t>
            </a:r>
            <a:br>
              <a:rPr lang="en-US" altLang="ja-JP" sz="1400" dirty="0">
                <a:latin typeface="HGP創英角ﾎﾟｯﾌﾟ体" panose="040B0A00000000000000" pitchFamily="50" charset="-128"/>
                <a:ea typeface="HGP創英角ﾎﾟｯﾌﾟ体" panose="040B0A00000000000000" pitchFamily="50" charset="-128"/>
              </a:rPr>
            </a:br>
            <a:r>
              <a:rPr lang="ja-JP" altLang="en-US" sz="1400" dirty="0">
                <a:latin typeface="HGP創英角ﾎﾟｯﾌﾟ体" panose="040B0A00000000000000" pitchFamily="50" charset="-128"/>
                <a:ea typeface="HGP創英角ﾎﾟｯﾌﾟ体" panose="040B0A00000000000000" pitchFamily="50" charset="-128"/>
              </a:rPr>
              <a:t>　 バランスに優れた名酒が揃っている</a:t>
            </a:r>
            <a:endParaRPr lang="en-US" altLang="ja-JP" sz="1400"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sz="2000" dirty="0">
                <a:latin typeface="HGP創英角ﾎﾟｯﾌﾟ体" panose="040B0A00000000000000" pitchFamily="50" charset="-128"/>
                <a:ea typeface="HGP創英角ﾎﾟｯﾌﾟ体" panose="040B0A00000000000000" pitchFamily="50" charset="-128"/>
              </a:rPr>
              <a:t>～ハイランド～</a:t>
            </a:r>
            <a:br>
              <a:rPr lang="en-US" altLang="ja-JP" sz="2000" dirty="0">
                <a:latin typeface="HGP創英角ﾎﾟｯﾌﾟ体" panose="040B0A00000000000000" pitchFamily="50" charset="-128"/>
                <a:ea typeface="HGP創英角ﾎﾟｯﾌﾟ体" panose="040B0A00000000000000" pitchFamily="50" charset="-128"/>
              </a:rPr>
            </a:br>
            <a:r>
              <a:rPr lang="ja-JP" altLang="en-US" sz="2000" dirty="0">
                <a:latin typeface="HGP創英角ﾎﾟｯﾌﾟ体" panose="040B0A00000000000000" pitchFamily="50" charset="-128"/>
                <a:ea typeface="HGP創英角ﾎﾟｯﾌﾟ体" panose="040B0A00000000000000" pitchFamily="50" charset="-128"/>
              </a:rPr>
              <a:t>例、グレンモーレンジ、ダルモア等</a:t>
            </a:r>
            <a:br>
              <a:rPr lang="en-US" altLang="ja-JP" sz="2000" dirty="0">
                <a:latin typeface="HGP創英角ﾎﾟｯﾌﾟ体" panose="040B0A00000000000000" pitchFamily="50" charset="-128"/>
                <a:ea typeface="HGP創英角ﾎﾟｯﾌﾟ体" panose="040B0A00000000000000" pitchFamily="50" charset="-128"/>
              </a:rPr>
            </a:br>
            <a:r>
              <a:rPr lang="en-US" altLang="ja-JP" sz="1400" dirty="0">
                <a:latin typeface="HGP創英角ﾎﾟｯﾌﾟ体" panose="040B0A00000000000000" pitchFamily="50" charset="-128"/>
                <a:ea typeface="HGP創英角ﾎﾟｯﾌﾟ体" panose="040B0A00000000000000" pitchFamily="50" charset="-128"/>
              </a:rPr>
              <a:t>※</a:t>
            </a:r>
            <a:r>
              <a:rPr lang="ja-JP" altLang="en-US" sz="1400" dirty="0">
                <a:latin typeface="HGP創英角ﾎﾟｯﾌﾟ体" panose="040B0A00000000000000" pitchFamily="50" charset="-128"/>
                <a:ea typeface="HGP創英角ﾎﾟｯﾌﾟ体" panose="040B0A00000000000000" pitchFamily="50" charset="-128"/>
              </a:rPr>
              <a:t>ウイスキーらしいまろやかな甘みをもったものが多い傾向</a:t>
            </a:r>
            <a:endParaRPr lang="en-US" altLang="ja-JP" sz="1400"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sz="2000" dirty="0">
                <a:latin typeface="HGP創英角ﾎﾟｯﾌﾟ体" panose="040B0A00000000000000" pitchFamily="50" charset="-128"/>
                <a:ea typeface="HGP創英角ﾎﾟｯﾌﾟ体" panose="040B0A00000000000000" pitchFamily="50" charset="-128"/>
              </a:rPr>
              <a:t>～アイラ～</a:t>
            </a:r>
            <a:br>
              <a:rPr lang="en-US" altLang="ja-JP" sz="2000" dirty="0">
                <a:latin typeface="HGP創英角ﾎﾟｯﾌﾟ体" panose="040B0A00000000000000" pitchFamily="50" charset="-128"/>
                <a:ea typeface="HGP創英角ﾎﾟｯﾌﾟ体" panose="040B0A00000000000000" pitchFamily="50" charset="-128"/>
              </a:rPr>
            </a:br>
            <a:r>
              <a:rPr lang="ja-JP" altLang="en-US" sz="2000" dirty="0">
                <a:latin typeface="HGP創英角ﾎﾟｯﾌﾟ体" panose="040B0A00000000000000" pitchFamily="50" charset="-128"/>
                <a:ea typeface="HGP創英角ﾎﾟｯﾌﾟ体" panose="040B0A00000000000000" pitchFamily="50" charset="-128"/>
              </a:rPr>
              <a:t>例、ラフロイグ、アードベック、ボウモア等</a:t>
            </a:r>
            <a:br>
              <a:rPr lang="en-US" altLang="ja-JP" sz="2000" dirty="0">
                <a:latin typeface="HGP創英角ﾎﾟｯﾌﾟ体" panose="040B0A00000000000000" pitchFamily="50" charset="-128"/>
                <a:ea typeface="HGP創英角ﾎﾟｯﾌﾟ体" panose="040B0A00000000000000" pitchFamily="50" charset="-128"/>
              </a:rPr>
            </a:br>
            <a:r>
              <a:rPr lang="en-US" altLang="ja-JP" sz="1400" dirty="0">
                <a:latin typeface="HGP創英角ﾎﾟｯﾌﾟ体" panose="040B0A00000000000000" pitchFamily="50" charset="-128"/>
                <a:ea typeface="HGP創英角ﾎﾟｯﾌﾟ体" panose="040B0A00000000000000" pitchFamily="50" charset="-128"/>
              </a:rPr>
              <a:t>※</a:t>
            </a:r>
            <a:r>
              <a:rPr lang="ja-JP" altLang="en-US" sz="1400" dirty="0">
                <a:latin typeface="HGP創英角ﾎﾟｯﾌﾟ体" panose="040B0A00000000000000" pitchFamily="50" charset="-128"/>
                <a:ea typeface="HGP創英角ﾎﾟｯﾌﾟ体" panose="040B0A00000000000000" pitchFamily="50" charset="-128"/>
              </a:rPr>
              <a:t>「潮っぽいの香り」「スモーキー」「薬品のようなヨード臭」と</a:t>
            </a:r>
            <a:br>
              <a:rPr lang="en-US" altLang="ja-JP" sz="1400" dirty="0">
                <a:latin typeface="HGP創英角ﾎﾟｯﾌﾟ体" panose="040B0A00000000000000" pitchFamily="50" charset="-128"/>
                <a:ea typeface="HGP創英角ﾎﾟｯﾌﾟ体" panose="040B0A00000000000000" pitchFamily="50" charset="-128"/>
              </a:rPr>
            </a:br>
            <a:r>
              <a:rPr lang="ja-JP" altLang="en-US" sz="1400" dirty="0">
                <a:latin typeface="HGP創英角ﾎﾟｯﾌﾟ体" panose="040B0A00000000000000" pitchFamily="50" charset="-128"/>
                <a:ea typeface="HGP創英角ﾎﾟｯﾌﾟ体" panose="040B0A00000000000000" pitchFamily="50" charset="-128"/>
              </a:rPr>
              <a:t>例えられるように、他に類を見ないとても個性的な味わいで、</a:t>
            </a:r>
            <a:br>
              <a:rPr lang="en-US" altLang="ja-JP" sz="1400" dirty="0">
                <a:latin typeface="HGP創英角ﾎﾟｯﾌﾟ体" panose="040B0A00000000000000" pitchFamily="50" charset="-128"/>
                <a:ea typeface="HGP創英角ﾎﾟｯﾌﾟ体" panose="040B0A00000000000000" pitchFamily="50" charset="-128"/>
              </a:rPr>
            </a:br>
            <a:r>
              <a:rPr lang="ja-JP" altLang="en-US" sz="1400" dirty="0">
                <a:latin typeface="HGP創英角ﾎﾟｯﾌﾟ体" panose="040B0A00000000000000" pitchFamily="50" charset="-128"/>
                <a:ea typeface="HGP創英角ﾎﾟｯﾌﾟ体" panose="040B0A00000000000000" pitchFamily="50" charset="-128"/>
              </a:rPr>
              <a:t>好き嫌いは分かれますが熱狂的なファンが多い。</a:t>
            </a:r>
            <a:br>
              <a:rPr lang="en-US" altLang="ja-JP" sz="1400" dirty="0">
                <a:latin typeface="HGP創英角ﾎﾟｯﾌﾟ体" panose="040B0A00000000000000" pitchFamily="50" charset="-128"/>
                <a:ea typeface="HGP創英角ﾎﾟｯﾌﾟ体" panose="040B0A00000000000000" pitchFamily="50" charset="-128"/>
              </a:rPr>
            </a:br>
            <a:r>
              <a:rPr lang="ja-JP" altLang="en-US" sz="1400" dirty="0">
                <a:latin typeface="HGP創英角ﾎﾟｯﾌﾟ体" panose="040B0A00000000000000" pitchFamily="50" charset="-128"/>
                <a:ea typeface="HGP創英角ﾎﾟｯﾌﾟ体" panose="040B0A00000000000000" pitchFamily="50" charset="-128"/>
              </a:rPr>
              <a:t>その味わいからブレンデッド・スコッチを作る上では欠かせない</a:t>
            </a:r>
            <a:br>
              <a:rPr lang="en-US" altLang="ja-JP" sz="1400" dirty="0">
                <a:latin typeface="HGP創英角ﾎﾟｯﾌﾟ体" panose="040B0A00000000000000" pitchFamily="50" charset="-128"/>
                <a:ea typeface="HGP創英角ﾎﾟｯﾌﾟ体" panose="040B0A00000000000000" pitchFamily="50" charset="-128"/>
              </a:rPr>
            </a:br>
            <a:r>
              <a:rPr lang="ja-JP" altLang="en-US" sz="1400" dirty="0">
                <a:latin typeface="HGP創英角ﾎﾟｯﾌﾟ体" panose="040B0A00000000000000" pitchFamily="50" charset="-128"/>
                <a:ea typeface="HGP創英角ﾎﾟｯﾌﾟ体" panose="040B0A00000000000000" pitchFamily="50" charset="-128"/>
              </a:rPr>
              <a:t>原酒となっており「有名なブレンデッド・スコッチで</a:t>
            </a:r>
            <a:br>
              <a:rPr lang="en-US" altLang="ja-JP" sz="1400" dirty="0">
                <a:latin typeface="HGP創英角ﾎﾟｯﾌﾟ体" panose="040B0A00000000000000" pitchFamily="50" charset="-128"/>
                <a:ea typeface="HGP創英角ﾎﾟｯﾌﾟ体" panose="040B0A00000000000000" pitchFamily="50" charset="-128"/>
              </a:rPr>
            </a:br>
            <a:r>
              <a:rPr lang="ja-JP" altLang="en-US" sz="1400" dirty="0">
                <a:latin typeface="HGP創英角ﾎﾟｯﾌﾟ体" panose="040B0A00000000000000" pitchFamily="50" charset="-128"/>
                <a:ea typeface="HGP創英角ﾎﾟｯﾌﾟ体" panose="040B0A00000000000000" pitchFamily="50" charset="-128"/>
              </a:rPr>
              <a:t>アイラモルトが入っていないウイスキーはないといってよい」</a:t>
            </a:r>
            <a:br>
              <a:rPr lang="en-US" altLang="ja-JP" sz="1400" dirty="0">
                <a:latin typeface="HGP創英角ﾎﾟｯﾌﾟ体" panose="040B0A00000000000000" pitchFamily="50" charset="-128"/>
                <a:ea typeface="HGP創英角ﾎﾟｯﾌﾟ体" panose="040B0A00000000000000" pitchFamily="50" charset="-128"/>
              </a:rPr>
            </a:br>
            <a:r>
              <a:rPr lang="ja-JP" altLang="en-US" sz="1400" dirty="0">
                <a:latin typeface="HGP創英角ﾎﾟｯﾌﾟ体" panose="040B0A00000000000000" pitchFamily="50" charset="-128"/>
                <a:ea typeface="HGP創英角ﾎﾟｯﾌﾟ体" panose="040B0A00000000000000" pitchFamily="50" charset="-128"/>
              </a:rPr>
              <a:t>とも言われ、実際、日本でも有名なジョニーウォカーや</a:t>
            </a:r>
            <a:br>
              <a:rPr lang="en-US" altLang="ja-JP" sz="1400" dirty="0">
                <a:latin typeface="HGP創英角ﾎﾟｯﾌﾟ体" panose="040B0A00000000000000" pitchFamily="50" charset="-128"/>
                <a:ea typeface="HGP創英角ﾎﾟｯﾌﾟ体" panose="040B0A00000000000000" pitchFamily="50" charset="-128"/>
              </a:rPr>
            </a:br>
            <a:r>
              <a:rPr lang="ja-JP" altLang="en-US" sz="1400" dirty="0">
                <a:latin typeface="HGP創英角ﾎﾟｯﾌﾟ体" panose="040B0A00000000000000" pitchFamily="50" charset="-128"/>
                <a:ea typeface="HGP創英角ﾎﾟｯﾌﾟ体" panose="040B0A00000000000000" pitchFamily="50" charset="-128"/>
              </a:rPr>
              <a:t>バランタインにもアイラモルトが原酒として使用されている。</a:t>
            </a:r>
            <a:endParaRPr lang="en-US" altLang="ja-JP" sz="1400"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sz="2000" dirty="0">
                <a:latin typeface="HGP創英角ﾎﾟｯﾌﾟ体" panose="040B0A00000000000000" pitchFamily="50" charset="-128"/>
                <a:ea typeface="HGP創英角ﾎﾟｯﾌﾟ体" panose="040B0A00000000000000" pitchFamily="50" charset="-128"/>
              </a:rPr>
              <a:t>～キャンベルタウン～</a:t>
            </a:r>
            <a:br>
              <a:rPr lang="en-US" altLang="ja-JP" sz="2000" dirty="0">
                <a:latin typeface="HGP創英角ﾎﾟｯﾌﾟ体" panose="040B0A00000000000000" pitchFamily="50" charset="-128"/>
                <a:ea typeface="HGP創英角ﾎﾟｯﾌﾟ体" panose="040B0A00000000000000" pitchFamily="50" charset="-128"/>
              </a:rPr>
            </a:br>
            <a:r>
              <a:rPr lang="ja-JP" altLang="en-US" sz="2000" dirty="0">
                <a:latin typeface="HGP創英角ﾎﾟｯﾌﾟ体" panose="040B0A00000000000000" pitchFamily="50" charset="-128"/>
                <a:ea typeface="HGP創英角ﾎﾟｯﾌﾟ体" panose="040B0A00000000000000" pitchFamily="50" charset="-128"/>
              </a:rPr>
              <a:t>例、スプリングバンク、ロングロウ等</a:t>
            </a:r>
            <a:br>
              <a:rPr lang="en-US" altLang="ja-JP" sz="2000" dirty="0">
                <a:latin typeface="HGP創英角ﾎﾟｯﾌﾟ体" panose="040B0A00000000000000" pitchFamily="50" charset="-128"/>
                <a:ea typeface="HGP創英角ﾎﾟｯﾌﾟ体" panose="040B0A00000000000000" pitchFamily="50" charset="-128"/>
              </a:rPr>
            </a:br>
            <a:r>
              <a:rPr lang="en-US" altLang="ja-JP" sz="1400" dirty="0">
                <a:latin typeface="HGP創英角ﾎﾟｯﾌﾟ体" panose="040B0A00000000000000" pitchFamily="50" charset="-128"/>
                <a:ea typeface="HGP創英角ﾎﾟｯﾌﾟ体" panose="040B0A00000000000000" pitchFamily="50" charset="-128"/>
              </a:rPr>
              <a:t>※</a:t>
            </a:r>
            <a:r>
              <a:rPr lang="ja-JP" altLang="en-US" sz="1400" dirty="0">
                <a:latin typeface="HGP創英角ﾎﾟｯﾌﾟ体" panose="040B0A00000000000000" pitchFamily="50" charset="-128"/>
                <a:ea typeface="HGP創英角ﾎﾟｯﾌﾟ体" panose="040B0A00000000000000" pitchFamily="50" charset="-128"/>
              </a:rPr>
              <a:t>塩っぽい風味と甘い風味が入り混じる傾向</a:t>
            </a:r>
            <a:endParaRPr lang="en-US" altLang="ja-JP" sz="1400"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sz="2000" dirty="0">
                <a:latin typeface="HGP創英角ﾎﾟｯﾌﾟ体" panose="040B0A00000000000000" pitchFamily="50" charset="-128"/>
                <a:ea typeface="HGP創英角ﾎﾟｯﾌﾟ体" panose="040B0A00000000000000" pitchFamily="50" charset="-128"/>
              </a:rPr>
              <a:t>～ローランド～</a:t>
            </a:r>
            <a:br>
              <a:rPr lang="en-US" altLang="ja-JP" sz="2000" dirty="0">
                <a:latin typeface="HGP創英角ﾎﾟｯﾌﾟ体" panose="040B0A00000000000000" pitchFamily="50" charset="-128"/>
                <a:ea typeface="HGP創英角ﾎﾟｯﾌﾟ体" panose="040B0A00000000000000" pitchFamily="50" charset="-128"/>
              </a:rPr>
            </a:br>
            <a:r>
              <a:rPr lang="ja-JP" altLang="en-US" sz="2000" dirty="0">
                <a:latin typeface="HGP創英角ﾎﾟｯﾌﾟ体" panose="040B0A00000000000000" pitchFamily="50" charset="-128"/>
                <a:ea typeface="HGP創英角ﾎﾟｯﾌﾟ体" panose="040B0A00000000000000" pitchFamily="50" charset="-128"/>
              </a:rPr>
              <a:t>例、オーヘントッシャン、グレンキンチー等</a:t>
            </a:r>
            <a:br>
              <a:rPr lang="en-US" altLang="ja-JP" sz="2000" dirty="0">
                <a:latin typeface="HGP創英角ﾎﾟｯﾌﾟ体" panose="040B0A00000000000000" pitchFamily="50" charset="-128"/>
                <a:ea typeface="HGP創英角ﾎﾟｯﾌﾟ体" panose="040B0A00000000000000" pitchFamily="50" charset="-128"/>
              </a:rPr>
            </a:br>
            <a:r>
              <a:rPr lang="en-US" altLang="ja-JP" sz="1400" dirty="0">
                <a:latin typeface="HGP創英角ﾎﾟｯﾌﾟ体" panose="040B0A00000000000000" pitchFamily="50" charset="-128"/>
                <a:ea typeface="HGP創英角ﾎﾟｯﾌﾟ体" panose="040B0A00000000000000" pitchFamily="50" charset="-128"/>
              </a:rPr>
              <a:t>※</a:t>
            </a:r>
            <a:r>
              <a:rPr lang="ja-JP" altLang="en-US" sz="1400" dirty="0">
                <a:latin typeface="HGP創英角ﾎﾟｯﾌﾟ体" panose="040B0A00000000000000" pitchFamily="50" charset="-128"/>
                <a:ea typeface="HGP創英角ﾎﾟｯﾌﾟ体" panose="040B0A00000000000000" pitchFamily="50" charset="-128"/>
              </a:rPr>
              <a:t>スコッチでは珍しい</a:t>
            </a:r>
            <a:r>
              <a:rPr lang="en-US" altLang="ja-JP" sz="1400" dirty="0">
                <a:latin typeface="HGP創英角ﾎﾟｯﾌﾟ体" panose="040B0A00000000000000" pitchFamily="50" charset="-128"/>
                <a:ea typeface="HGP創英角ﾎﾟｯﾌﾟ体" panose="040B0A00000000000000" pitchFamily="50" charset="-128"/>
              </a:rPr>
              <a:t>3</a:t>
            </a:r>
            <a:r>
              <a:rPr lang="ja-JP" altLang="en-US" sz="1400" dirty="0">
                <a:latin typeface="HGP創英角ﾎﾟｯﾌﾟ体" panose="040B0A00000000000000" pitchFamily="50" charset="-128"/>
                <a:ea typeface="HGP創英角ﾎﾟｯﾌﾟ体" panose="040B0A00000000000000" pitchFamily="50" charset="-128"/>
              </a:rPr>
              <a:t>回蒸留を取り入れるところがあるなど</a:t>
            </a:r>
            <a:br>
              <a:rPr lang="en-US" altLang="ja-JP" sz="1400" dirty="0">
                <a:latin typeface="HGP創英角ﾎﾟｯﾌﾟ体" panose="040B0A00000000000000" pitchFamily="50" charset="-128"/>
                <a:ea typeface="HGP創英角ﾎﾟｯﾌﾟ体" panose="040B0A00000000000000" pitchFamily="50" charset="-128"/>
              </a:rPr>
            </a:br>
            <a:r>
              <a:rPr lang="en-US" altLang="ja-JP" sz="1400" dirty="0">
                <a:latin typeface="HGP創英角ﾎﾟｯﾌﾟ体" panose="040B0A00000000000000" pitchFamily="50" charset="-128"/>
                <a:ea typeface="HGP創英角ﾎﾟｯﾌﾟ体" panose="040B0A00000000000000" pitchFamily="50" charset="-128"/>
              </a:rPr>
              <a:t>(</a:t>
            </a:r>
            <a:r>
              <a:rPr lang="ja-JP" altLang="en-US" sz="1400" dirty="0">
                <a:latin typeface="HGP創英角ﾎﾟｯﾌﾟ体" panose="040B0A00000000000000" pitchFamily="50" charset="-128"/>
                <a:ea typeface="HGP創英角ﾎﾟｯﾌﾟ体" panose="040B0A00000000000000" pitchFamily="50" charset="-128"/>
              </a:rPr>
              <a:t>通常は</a:t>
            </a:r>
            <a:r>
              <a:rPr lang="en-US" altLang="ja-JP" sz="1400" dirty="0">
                <a:latin typeface="HGP創英角ﾎﾟｯﾌﾟ体" panose="040B0A00000000000000" pitchFamily="50" charset="-128"/>
                <a:ea typeface="HGP創英角ﾎﾟｯﾌﾟ体" panose="040B0A00000000000000" pitchFamily="50" charset="-128"/>
              </a:rPr>
              <a:t>2</a:t>
            </a:r>
            <a:r>
              <a:rPr lang="ja-JP" altLang="en-US" sz="1400" dirty="0">
                <a:latin typeface="HGP創英角ﾎﾟｯﾌﾟ体" panose="040B0A00000000000000" pitchFamily="50" charset="-128"/>
                <a:ea typeface="HGP創英角ﾎﾟｯﾌﾟ体" panose="040B0A00000000000000" pitchFamily="50" charset="-128"/>
              </a:rPr>
              <a:t>回蒸留</a:t>
            </a:r>
            <a:r>
              <a:rPr lang="en-US" altLang="ja-JP" sz="1400" dirty="0">
                <a:latin typeface="HGP創英角ﾎﾟｯﾌﾟ体" panose="040B0A00000000000000" pitchFamily="50" charset="-128"/>
                <a:ea typeface="HGP創英角ﾎﾟｯﾌﾟ体" panose="040B0A00000000000000" pitchFamily="50" charset="-128"/>
              </a:rPr>
              <a:t>)</a:t>
            </a:r>
            <a:r>
              <a:rPr lang="ja-JP" altLang="en-US" sz="1400" dirty="0">
                <a:latin typeface="HGP創英角ﾎﾟｯﾌﾟ体" panose="040B0A00000000000000" pitchFamily="50" charset="-128"/>
                <a:ea typeface="HGP創英角ﾎﾟｯﾌﾟ体" panose="040B0A00000000000000" pitchFamily="50" charset="-128"/>
              </a:rPr>
              <a:t>、酒質がライトで穀物のフレーバーの強い</a:t>
            </a:r>
            <a:br>
              <a:rPr lang="en-US" altLang="ja-JP" sz="1400" dirty="0">
                <a:latin typeface="HGP創英角ﾎﾟｯﾌﾟ体" panose="040B0A00000000000000" pitchFamily="50" charset="-128"/>
                <a:ea typeface="HGP創英角ﾎﾟｯﾌﾟ体" panose="040B0A00000000000000" pitchFamily="50" charset="-128"/>
              </a:rPr>
            </a:br>
            <a:r>
              <a:rPr lang="ja-JP" altLang="en-US" sz="1400" dirty="0">
                <a:latin typeface="HGP創英角ﾎﾟｯﾌﾟ体" panose="040B0A00000000000000" pitchFamily="50" charset="-128"/>
                <a:ea typeface="HGP創英角ﾎﾟｯﾌﾟ体" panose="040B0A00000000000000" pitchFamily="50" charset="-128"/>
              </a:rPr>
              <a:t>ウイスキーが多い傾向</a:t>
            </a:r>
            <a:endParaRPr lang="en-US" altLang="ja-JP" sz="1400" dirty="0">
              <a:latin typeface="HGP創英角ﾎﾟｯﾌﾟ体" panose="040B0A00000000000000" pitchFamily="50" charset="-128"/>
              <a:ea typeface="HGP創英角ﾎﾟｯﾌﾟ体" panose="040B0A00000000000000" pitchFamily="50" charset="-128"/>
            </a:endParaRPr>
          </a:p>
          <a:p>
            <a:pPr marL="0" indent="0">
              <a:buNone/>
            </a:pPr>
            <a:endParaRPr lang="en-US" altLang="ja-JP" sz="2000" dirty="0">
              <a:latin typeface="HGP創英角ﾎﾟｯﾌﾟ体" panose="040B0A00000000000000" pitchFamily="50" charset="-128"/>
              <a:ea typeface="HGP創英角ﾎﾟｯﾌﾟ体" panose="040B0A00000000000000" pitchFamily="50" charset="-128"/>
            </a:endParaRPr>
          </a:p>
          <a:p>
            <a:pPr marL="0" indent="0">
              <a:buNone/>
            </a:pPr>
            <a:endParaRPr lang="en-US" altLang="ja-JP" sz="1400"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388966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3FDAA-1770-86C6-53C6-2EB4177FC1B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0720290-317B-3665-DBF6-346F9022E29A}"/>
              </a:ext>
            </a:extLst>
          </p:cNvPr>
          <p:cNvSpPr>
            <a:spLocks noGrp="1"/>
          </p:cNvSpPr>
          <p:nvPr>
            <p:ph type="title"/>
          </p:nvPr>
        </p:nvSpPr>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ピートって何？</a:t>
            </a:r>
          </a:p>
        </p:txBody>
      </p:sp>
      <p:sp>
        <p:nvSpPr>
          <p:cNvPr id="3" name="コンテンツ プレースホルダー 2">
            <a:extLst>
              <a:ext uri="{FF2B5EF4-FFF2-40B4-BE49-F238E27FC236}">
                <a16:creationId xmlns:a16="http://schemas.microsoft.com/office/drawing/2014/main" id="{95E8E637-E2A6-32C9-F635-77C6C7BEF8D5}"/>
              </a:ext>
            </a:extLst>
          </p:cNvPr>
          <p:cNvSpPr>
            <a:spLocks noGrp="1"/>
          </p:cNvSpPr>
          <p:nvPr>
            <p:ph idx="1"/>
          </p:nvPr>
        </p:nvSpPr>
        <p:spPr>
          <a:xfrm>
            <a:off x="628650" y="1825624"/>
            <a:ext cx="7886700" cy="4742323"/>
          </a:xfrm>
        </p:spPr>
        <p:txBody>
          <a:bodyPr>
            <a:normAutofit fontScale="92500" lnSpcReduction="10000"/>
          </a:bodyPr>
          <a:lstStyle/>
          <a:p>
            <a:r>
              <a:rPr kumimoji="1" lang="ja-JP" altLang="en-US" dirty="0">
                <a:latin typeface="HGP創英角ﾎﾟｯﾌﾟ体" panose="040B0A00000000000000" pitchFamily="50" charset="-128"/>
                <a:ea typeface="HGP創英角ﾎﾟｯﾌﾟ体" panose="040B0A00000000000000" pitchFamily="50" charset="-128"/>
              </a:rPr>
              <a:t>ピートとは泥炭のことで、</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泥炭が重なった泥炭層から一部とれるもの</a:t>
            </a:r>
            <a:endParaRPr lang="en-US" altLang="ja-JP" dirty="0">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dirty="0">
                <a:latin typeface="HGP創英角ﾎﾟｯﾌﾟ体" panose="040B0A00000000000000" pitchFamily="50" charset="-128"/>
                <a:ea typeface="HGP創英角ﾎﾟｯﾌﾟ体" panose="040B0A00000000000000" pitchFamily="50" charset="-128"/>
              </a:rPr>
              <a:t>→地域によって採掘量に差がある</a:t>
            </a:r>
            <a:endParaRPr kumimoji="1" lang="en-US" altLang="ja-JP"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dirty="0">
                <a:latin typeface="HGP創英角ﾎﾟｯﾌﾟ体" panose="040B0A00000000000000" pitchFamily="50" charset="-128"/>
                <a:ea typeface="HGP創英角ﾎﾟｯﾌﾟ体" panose="040B0A00000000000000" pitchFamily="50" charset="-128"/>
              </a:rPr>
              <a:t>→</a:t>
            </a:r>
            <a:r>
              <a:rPr lang="en-US" altLang="ja-JP" dirty="0">
                <a:latin typeface="HGP創英角ﾎﾟｯﾌﾟ体" panose="040B0A00000000000000" pitchFamily="50" charset="-128"/>
                <a:ea typeface="HGP創英角ﾎﾟｯﾌﾟ体" panose="040B0A00000000000000" pitchFamily="50" charset="-128"/>
              </a:rPr>
              <a:t>1</a:t>
            </a:r>
            <a:r>
              <a:rPr lang="ja-JP" altLang="en-US" dirty="0">
                <a:latin typeface="HGP創英角ﾎﾟｯﾌﾟ体" panose="040B0A00000000000000" pitchFamily="50" charset="-128"/>
                <a:ea typeface="HGP創英角ﾎﾟｯﾌﾟ体" panose="040B0A00000000000000" pitchFamily="50" charset="-128"/>
              </a:rPr>
              <a:t>年間に</a:t>
            </a:r>
            <a:r>
              <a:rPr lang="en-US" altLang="ja-JP" dirty="0">
                <a:latin typeface="HGP創英角ﾎﾟｯﾌﾟ体" panose="040B0A00000000000000" pitchFamily="50" charset="-128"/>
                <a:ea typeface="HGP創英角ﾎﾟｯﾌﾟ体" panose="040B0A00000000000000" pitchFamily="50" charset="-128"/>
              </a:rPr>
              <a:t>1㎜</a:t>
            </a:r>
            <a:r>
              <a:rPr lang="ja-JP" altLang="en-US" dirty="0">
                <a:latin typeface="HGP創英角ﾎﾟｯﾌﾟ体" panose="040B0A00000000000000" pitchFamily="50" charset="-128"/>
                <a:ea typeface="HGP創英角ﾎﾟｯﾌﾟ体" panose="040B0A00000000000000" pitchFamily="50" charset="-128"/>
              </a:rPr>
              <a:t>ほどできるとされているが</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　 スコットランドは</a:t>
            </a:r>
            <a:r>
              <a:rPr lang="en-US" altLang="ja-JP" dirty="0">
                <a:latin typeface="HGP創英角ﾎﾟｯﾌﾟ体" panose="040B0A00000000000000" pitchFamily="50" charset="-128"/>
                <a:ea typeface="HGP創英角ﾎﾟｯﾌﾟ体" panose="040B0A00000000000000" pitchFamily="50" charset="-128"/>
              </a:rPr>
              <a:t>1</a:t>
            </a:r>
            <a:r>
              <a:rPr lang="ja-JP" altLang="en-US" dirty="0">
                <a:latin typeface="HGP創英角ﾎﾟｯﾌﾟ体" panose="040B0A00000000000000" pitchFamily="50" charset="-128"/>
                <a:ea typeface="HGP創英角ﾎﾟｯﾌﾟ体" panose="040B0A00000000000000" pitchFamily="50" charset="-128"/>
              </a:rPr>
              <a:t>万年以上の形成分が存在</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→スコットランドでは麦芽の乾燥時にピートを</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　 使用でき独特なスモーキーさが生まれる</a:t>
            </a:r>
            <a:endParaRPr lang="en-US" altLang="ja-JP" dirty="0">
              <a:latin typeface="HGP創英角ﾎﾟｯﾌﾟ体" panose="040B0A00000000000000" pitchFamily="50" charset="-128"/>
              <a:ea typeface="HGP創英角ﾎﾟｯﾌﾟ体" panose="040B0A00000000000000" pitchFamily="50" charset="-128"/>
            </a:endParaRPr>
          </a:p>
          <a:p>
            <a:pPr marL="0" indent="0">
              <a:buNone/>
            </a:pPr>
            <a:r>
              <a:rPr kumimoji="1" lang="en-US" altLang="ja-JP" sz="1900" dirty="0">
                <a:latin typeface="HGP創英角ﾎﾟｯﾌﾟ体" panose="040B0A00000000000000" pitchFamily="50" charset="-128"/>
                <a:ea typeface="HGP創英角ﾎﾟｯﾌﾟ体" panose="040B0A00000000000000" pitchFamily="50" charset="-128"/>
              </a:rPr>
              <a:t>※</a:t>
            </a:r>
            <a:r>
              <a:rPr kumimoji="1" lang="ja-JP" altLang="en-US" sz="1900" dirty="0">
                <a:latin typeface="HGP創英角ﾎﾟｯﾌﾟ体" panose="040B0A00000000000000" pitchFamily="50" charset="-128"/>
                <a:ea typeface="HGP創英角ﾎﾟｯﾌﾟ体" panose="040B0A00000000000000" pitchFamily="50" charset="-128"/>
              </a:rPr>
              <a:t>スコッチウイスキーの中でも特に</a:t>
            </a:r>
            <a:r>
              <a:rPr kumimoji="1" lang="ja-JP" altLang="en-US" sz="1900" dirty="0">
                <a:solidFill>
                  <a:srgbClr val="FF0000"/>
                </a:solidFill>
                <a:latin typeface="HGP創英角ﾎﾟｯﾌﾟ体" panose="040B0A00000000000000" pitchFamily="50" charset="-128"/>
                <a:ea typeface="HGP創英角ﾎﾟｯﾌﾟ体" panose="040B0A00000000000000" pitchFamily="50" charset="-128"/>
              </a:rPr>
              <a:t>アイラ地区</a:t>
            </a:r>
            <a:r>
              <a:rPr kumimoji="1" lang="ja-JP" altLang="en-US" sz="1900" dirty="0">
                <a:latin typeface="HGP創英角ﾎﾟｯﾌﾟ体" panose="040B0A00000000000000" pitchFamily="50" charset="-128"/>
                <a:ea typeface="HGP創英角ﾎﾟｯﾌﾟ体" panose="040B0A00000000000000" pitchFamily="50" charset="-128"/>
              </a:rPr>
              <a:t>の</a:t>
            </a:r>
            <a:br>
              <a:rPr kumimoji="1" lang="en-US" altLang="ja-JP" sz="1900" dirty="0">
                <a:latin typeface="HGP創英角ﾎﾟｯﾌﾟ体" panose="040B0A00000000000000" pitchFamily="50" charset="-128"/>
                <a:ea typeface="HGP創英角ﾎﾟｯﾌﾟ体" panose="040B0A00000000000000" pitchFamily="50" charset="-128"/>
              </a:rPr>
            </a:br>
            <a:r>
              <a:rPr kumimoji="1" lang="ja-JP" altLang="en-US" sz="1900" dirty="0">
                <a:latin typeface="HGP創英角ﾎﾟｯﾌﾟ体" panose="040B0A00000000000000" pitchFamily="50" charset="-128"/>
                <a:ea typeface="HGP創英角ﾎﾟｯﾌﾟ体" panose="040B0A00000000000000" pitchFamily="50" charset="-128"/>
              </a:rPr>
              <a:t>　 ピートにはヨード成分が強く個性が強い味わいに：正露丸のような</a:t>
            </a:r>
            <a:endParaRPr lang="en-US" altLang="ja-JP" sz="1900" dirty="0">
              <a:latin typeface="HGP創英角ﾎﾟｯﾌﾟ体" panose="040B0A00000000000000" pitchFamily="50" charset="-128"/>
              <a:ea typeface="HGP創英角ﾎﾟｯﾌﾟ体" panose="040B0A00000000000000" pitchFamily="50" charset="-128"/>
            </a:endParaRPr>
          </a:p>
          <a:p>
            <a:r>
              <a:rPr lang="ja-JP" altLang="en-US" dirty="0">
                <a:latin typeface="HGP創英角ﾎﾟｯﾌﾟ体" panose="040B0A00000000000000" pitchFamily="50" charset="-128"/>
                <a:ea typeface="HGP創英角ﾎﾟｯﾌﾟ体" panose="040B0A00000000000000" pitchFamily="50" charset="-128"/>
              </a:rPr>
              <a:t>ピートの香りが強いものを</a:t>
            </a:r>
            <a:r>
              <a:rPr lang="en-US" altLang="ja-JP" dirty="0">
                <a:latin typeface="HGP創英角ﾎﾟｯﾌﾟ体" panose="040B0A00000000000000" pitchFamily="50" charset="-128"/>
                <a:ea typeface="HGP創英角ﾎﾟｯﾌﾟ体" panose="040B0A00000000000000" pitchFamily="50" charset="-128"/>
              </a:rPr>
              <a:t>『</a:t>
            </a:r>
            <a:r>
              <a:rPr lang="ja-JP" altLang="en-US" dirty="0">
                <a:latin typeface="HGP創英角ﾎﾟｯﾌﾟ体" panose="040B0A00000000000000" pitchFamily="50" charset="-128"/>
                <a:ea typeface="HGP創英角ﾎﾟｯﾌﾟ体" panose="040B0A00000000000000" pitchFamily="50" charset="-128"/>
              </a:rPr>
              <a:t>ピーティなウイスキー</a:t>
            </a:r>
            <a:r>
              <a:rPr lang="en-US" altLang="ja-JP" dirty="0">
                <a:latin typeface="HGP創英角ﾎﾟｯﾌﾟ体" panose="040B0A00000000000000" pitchFamily="50" charset="-128"/>
                <a:ea typeface="HGP創英角ﾎﾟｯﾌﾟ体" panose="040B0A00000000000000" pitchFamily="50" charset="-128"/>
              </a:rPr>
              <a:t>』『</a:t>
            </a:r>
            <a:r>
              <a:rPr lang="ja-JP" altLang="en-US" dirty="0">
                <a:latin typeface="HGP創英角ﾎﾟｯﾌﾟ体" panose="040B0A00000000000000" pitchFamily="50" charset="-128"/>
                <a:ea typeface="HGP創英角ﾎﾟｯﾌﾟ体" panose="040B0A00000000000000" pitchFamily="50" charset="-128"/>
              </a:rPr>
              <a:t>ピーテッドウイスキー</a:t>
            </a:r>
            <a:r>
              <a:rPr lang="en-US" altLang="ja-JP" dirty="0">
                <a:latin typeface="HGP創英角ﾎﾟｯﾌﾟ体" panose="040B0A00000000000000" pitchFamily="50" charset="-128"/>
                <a:ea typeface="HGP創英角ﾎﾟｯﾌﾟ体" panose="040B0A00000000000000" pitchFamily="50" charset="-128"/>
              </a:rPr>
              <a:t>』</a:t>
            </a:r>
            <a:r>
              <a:rPr lang="ja-JP" altLang="en-US" dirty="0">
                <a:latin typeface="HGP創英角ﾎﾟｯﾌﾟ体" panose="040B0A00000000000000" pitchFamily="50" charset="-128"/>
                <a:ea typeface="HGP創英角ﾎﾟｯﾌﾟ体" panose="040B0A00000000000000" pitchFamily="50" charset="-128"/>
              </a:rPr>
              <a:t>と表現される</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→ピートが強いのが良いわけではなく、つけたくない場合は石炭などで麦芽を作る</a:t>
            </a:r>
            <a:endParaRPr lang="en-US" altLang="ja-JP" dirty="0">
              <a:latin typeface="HGP創英角ﾎﾟｯﾌﾟ体" panose="040B0A00000000000000" pitchFamily="50" charset="-128"/>
              <a:ea typeface="HGP創英角ﾎﾟｯﾌﾟ体" panose="040B0A00000000000000" pitchFamily="50" charset="-128"/>
            </a:endParaRPr>
          </a:p>
        </p:txBody>
      </p:sp>
      <p:pic>
        <p:nvPicPr>
          <p:cNvPr id="5" name="図 4">
            <a:extLst>
              <a:ext uri="{FF2B5EF4-FFF2-40B4-BE49-F238E27FC236}">
                <a16:creationId xmlns:a16="http://schemas.microsoft.com/office/drawing/2014/main" id="{008759B2-39E4-BBE9-B2FD-E4E9F08B3B62}"/>
              </a:ext>
            </a:extLst>
          </p:cNvPr>
          <p:cNvPicPr>
            <a:picLocks noChangeAspect="1"/>
          </p:cNvPicPr>
          <p:nvPr/>
        </p:nvPicPr>
        <p:blipFill>
          <a:blip r:embed="rId2"/>
          <a:stretch>
            <a:fillRect/>
          </a:stretch>
        </p:blipFill>
        <p:spPr>
          <a:xfrm>
            <a:off x="4296697" y="101422"/>
            <a:ext cx="4762574" cy="1815867"/>
          </a:xfrm>
          <a:prstGeom prst="rect">
            <a:avLst/>
          </a:prstGeom>
        </p:spPr>
      </p:pic>
    </p:spTree>
    <p:extLst>
      <p:ext uri="{BB962C8B-B14F-4D97-AF65-F5344CB8AC3E}">
        <p14:creationId xmlns:p14="http://schemas.microsoft.com/office/powerpoint/2010/main" val="455741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4CB45-C6D6-5E84-0FB7-2AC8E34D131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D5E7625-F123-5A5E-BF76-34AA117E1293}"/>
              </a:ext>
            </a:extLst>
          </p:cNvPr>
          <p:cNvSpPr>
            <a:spLocks noGrp="1"/>
          </p:cNvSpPr>
          <p:nvPr>
            <p:ph type="title"/>
          </p:nvPr>
        </p:nvSpPr>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アイリッシュウィスキーについて</a:t>
            </a:r>
          </a:p>
        </p:txBody>
      </p:sp>
      <p:sp>
        <p:nvSpPr>
          <p:cNvPr id="3" name="コンテンツ プレースホルダー 2">
            <a:extLst>
              <a:ext uri="{FF2B5EF4-FFF2-40B4-BE49-F238E27FC236}">
                <a16:creationId xmlns:a16="http://schemas.microsoft.com/office/drawing/2014/main" id="{679220A6-074A-471A-724D-DBFC048B5D35}"/>
              </a:ext>
            </a:extLst>
          </p:cNvPr>
          <p:cNvSpPr>
            <a:spLocks noGrp="1"/>
          </p:cNvSpPr>
          <p:nvPr>
            <p:ph idx="1"/>
          </p:nvPr>
        </p:nvSpPr>
        <p:spPr>
          <a:xfrm>
            <a:off x="628649" y="1825625"/>
            <a:ext cx="8397363" cy="4351338"/>
          </a:xfrm>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イギリスに属する北アイルランドを含む</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北アイルランド島全域で造られるウイスキー</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→スコッチウイスキーより古い歴史があり、</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　 一時は島全体に</a:t>
            </a:r>
            <a:r>
              <a:rPr kumimoji="1" lang="en-US" altLang="ja-JP" dirty="0">
                <a:latin typeface="HGP創英角ﾎﾟｯﾌﾟ体" panose="040B0A00000000000000" pitchFamily="50" charset="-128"/>
                <a:ea typeface="HGP創英角ﾎﾟｯﾌﾟ体" panose="040B0A00000000000000" pitchFamily="50" charset="-128"/>
              </a:rPr>
              <a:t>2000</a:t>
            </a:r>
            <a:r>
              <a:rPr kumimoji="1" lang="ja-JP" altLang="en-US" dirty="0">
                <a:latin typeface="HGP創英角ﾎﾟｯﾌﾟ体" panose="040B0A00000000000000" pitchFamily="50" charset="-128"/>
                <a:ea typeface="HGP創英角ﾎﾟｯﾌﾟ体" panose="040B0A00000000000000" pitchFamily="50" charset="-128"/>
              </a:rPr>
              <a:t>を超える蒸留所</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　 世界のウイスキーシェアの</a:t>
            </a:r>
            <a:r>
              <a:rPr kumimoji="1" lang="en-US" altLang="ja-JP" dirty="0">
                <a:latin typeface="HGP創英角ﾎﾟｯﾌﾟ体" panose="040B0A00000000000000" pitchFamily="50" charset="-128"/>
                <a:ea typeface="HGP創英角ﾎﾟｯﾌﾟ体" panose="040B0A00000000000000" pitchFamily="50" charset="-128"/>
              </a:rPr>
              <a:t>6</a:t>
            </a:r>
            <a:r>
              <a:rPr kumimoji="1" lang="ja-JP" altLang="en-US" dirty="0">
                <a:latin typeface="HGP創英角ﾎﾟｯﾌﾟ体" panose="040B0A00000000000000" pitchFamily="50" charset="-128"/>
                <a:ea typeface="HGP創英角ﾎﾟｯﾌﾟ体" panose="040B0A00000000000000" pitchFamily="50" charset="-128"/>
              </a:rPr>
              <a:t>割を占めていた</a:t>
            </a:r>
            <a:endParaRPr kumimoji="1" lang="en-US" altLang="ja-JP" dirty="0">
              <a:latin typeface="HGP創英角ﾎﾟｯﾌﾟ体" panose="040B0A00000000000000" pitchFamily="50" charset="-128"/>
              <a:ea typeface="HGP創英角ﾎﾟｯﾌﾟ体" panose="040B0A00000000000000" pitchFamily="50" charset="-128"/>
            </a:endParaRPr>
          </a:p>
          <a:p>
            <a:r>
              <a:rPr lang="en-US" altLang="ja-JP" dirty="0">
                <a:latin typeface="HGP創英角ﾎﾟｯﾌﾟ体" panose="040B0A00000000000000" pitchFamily="50" charset="-128"/>
                <a:ea typeface="HGP創英角ﾎﾟｯﾌﾟ体" panose="040B0A00000000000000" pitchFamily="50" charset="-128"/>
              </a:rPr>
              <a:t>1919</a:t>
            </a:r>
            <a:r>
              <a:rPr lang="ja-JP" altLang="en-US" dirty="0">
                <a:latin typeface="HGP創英角ﾎﾟｯﾌﾟ体" panose="040B0A00000000000000" pitchFamily="50" charset="-128"/>
                <a:ea typeface="HGP創英角ﾎﾟｯﾌﾟ体" panose="040B0A00000000000000" pitchFamily="50" charset="-128"/>
              </a:rPr>
              <a:t>年のアイルランド独立戦争などで</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スコッチウイスキーに市場を奪われ蒸留所は衰退</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→残り少ない蒸留所が協力して復活を目指している</a:t>
            </a:r>
            <a:endParaRPr kumimoji="1" lang="ja-JP" altLang="en-US"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66626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5982B-3DB0-9ACC-1C92-5034F9E774D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DF5C348-7857-69A8-F90B-BAF0DFCC0A81}"/>
              </a:ext>
            </a:extLst>
          </p:cNvPr>
          <p:cNvSpPr>
            <a:spLocks noGrp="1"/>
          </p:cNvSpPr>
          <p:nvPr>
            <p:ph type="title"/>
          </p:nvPr>
        </p:nvSpPr>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アイリッシュウィスキーについて</a:t>
            </a:r>
          </a:p>
        </p:txBody>
      </p:sp>
      <p:sp>
        <p:nvSpPr>
          <p:cNvPr id="3" name="コンテンツ プレースホルダー 2">
            <a:extLst>
              <a:ext uri="{FF2B5EF4-FFF2-40B4-BE49-F238E27FC236}">
                <a16:creationId xmlns:a16="http://schemas.microsoft.com/office/drawing/2014/main" id="{97492046-6873-C7B4-D501-2883B36636C0}"/>
              </a:ext>
            </a:extLst>
          </p:cNvPr>
          <p:cNvSpPr>
            <a:spLocks noGrp="1"/>
          </p:cNvSpPr>
          <p:nvPr>
            <p:ph idx="1"/>
          </p:nvPr>
        </p:nvSpPr>
        <p:spPr>
          <a:xfrm>
            <a:off x="628649" y="1825625"/>
            <a:ext cx="8249879" cy="4351338"/>
          </a:xfrm>
        </p:spPr>
        <p:txBody>
          <a:bodyPr>
            <a:normAutofit lnSpcReduction="10000"/>
          </a:bodyPr>
          <a:lstStyle/>
          <a:p>
            <a:r>
              <a:rPr lang="ja-JP" altLang="en-US" dirty="0">
                <a:latin typeface="HGP創英角ﾎﾟｯﾌﾟ体" panose="040B0A00000000000000" pitchFamily="50" charset="-128"/>
                <a:ea typeface="HGP創英角ﾎﾟｯﾌﾟ体" panose="040B0A00000000000000" pitchFamily="50" charset="-128"/>
              </a:rPr>
              <a:t>まろやかで芳醇な香り、くせの少ない</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正統派の味わい、熟成時の円熟した味わいが</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素晴らしく近年再注目されている</a:t>
            </a:r>
            <a:endParaRPr lang="en-US" altLang="ja-JP" dirty="0">
              <a:latin typeface="HGP創英角ﾎﾟｯﾌﾟ体" panose="040B0A00000000000000" pitchFamily="50" charset="-128"/>
              <a:ea typeface="HGP創英角ﾎﾟｯﾌﾟ体" panose="040B0A00000000000000" pitchFamily="50" charset="-128"/>
            </a:endParaRPr>
          </a:p>
          <a:p>
            <a:endParaRPr kumimoji="1" lang="en-US" altLang="ja-JP" dirty="0">
              <a:latin typeface="HGP創英角ﾎﾟｯﾌﾟ体" panose="040B0A00000000000000" pitchFamily="50" charset="-128"/>
              <a:ea typeface="HGP創英角ﾎﾟｯﾌﾟ体" panose="040B0A00000000000000" pitchFamily="50" charset="-128"/>
            </a:endParaRPr>
          </a:p>
          <a:p>
            <a:r>
              <a:rPr kumimoji="1" lang="ja-JP" altLang="en-US" dirty="0">
                <a:latin typeface="HGP創英角ﾎﾟｯﾌﾟ体" panose="040B0A00000000000000" pitchFamily="50" charset="-128"/>
                <a:ea typeface="HGP創英角ﾎﾟｯﾌﾟ体" panose="040B0A00000000000000" pitchFamily="50" charset="-128"/>
              </a:rPr>
              <a:t>スコッチウイスキーとは異なりピートは使用せず</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大麦麦芽の他に、未発芽の大麦やライ麦、小麦などを単式蒸留器で</a:t>
            </a:r>
            <a:r>
              <a:rPr kumimoji="1" lang="en-US" altLang="ja-JP" dirty="0">
                <a:latin typeface="HGP創英角ﾎﾟｯﾌﾟ体" panose="040B0A00000000000000" pitchFamily="50" charset="-128"/>
                <a:ea typeface="HGP創英角ﾎﾟｯﾌﾟ体" panose="040B0A00000000000000" pitchFamily="50" charset="-128"/>
              </a:rPr>
              <a:t>3</a:t>
            </a:r>
            <a:r>
              <a:rPr kumimoji="1" lang="ja-JP" altLang="en-US" dirty="0">
                <a:latin typeface="HGP創英角ﾎﾟｯﾌﾟ体" panose="040B0A00000000000000" pitchFamily="50" charset="-128"/>
                <a:ea typeface="HGP創英角ﾎﾟｯﾌﾟ体" panose="040B0A00000000000000" pitchFamily="50" charset="-128"/>
              </a:rPr>
              <a:t>回蒸留する伝統的な製法</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→アイリッシュ・ポットスチルウイスキーも人気の理由</a:t>
            </a:r>
            <a:br>
              <a:rPr lang="en-US" altLang="ja-JP" dirty="0">
                <a:latin typeface="HGP創英角ﾎﾟｯﾌﾟ体" panose="040B0A00000000000000" pitchFamily="50" charset="-128"/>
                <a:ea typeface="HGP創英角ﾎﾟｯﾌﾟ体" panose="040B0A00000000000000" pitchFamily="50" charset="-128"/>
              </a:rPr>
            </a:br>
            <a:r>
              <a:rPr lang="en-US" altLang="ja-JP" sz="2000" dirty="0">
                <a:latin typeface="HGP創英角ﾎﾟｯﾌﾟ体" panose="040B0A00000000000000" pitchFamily="50" charset="-128"/>
                <a:ea typeface="HGP創英角ﾎﾟｯﾌﾟ体" panose="040B0A00000000000000" pitchFamily="50" charset="-128"/>
              </a:rPr>
              <a:t>※</a:t>
            </a:r>
            <a:r>
              <a:rPr lang="ja-JP" altLang="en-US" sz="2000" dirty="0">
                <a:latin typeface="HGP創英角ﾎﾟｯﾌﾟ体" panose="040B0A00000000000000" pitchFamily="50" charset="-128"/>
                <a:ea typeface="HGP創英角ﾎﾟｯﾌﾟ体" panose="040B0A00000000000000" pitchFamily="50" charset="-128"/>
              </a:rPr>
              <a:t>最近はピート使用なども出てきてる</a:t>
            </a:r>
            <a:endParaRPr lang="en-US" altLang="ja-JP" sz="2000" dirty="0">
              <a:latin typeface="HGP創英角ﾎﾟｯﾌﾟ体" panose="040B0A00000000000000" pitchFamily="50" charset="-128"/>
              <a:ea typeface="HGP創英角ﾎﾟｯﾌﾟ体" panose="040B0A00000000000000" pitchFamily="50" charset="-128"/>
            </a:endParaRPr>
          </a:p>
          <a:p>
            <a:r>
              <a:rPr lang="ja-JP" altLang="en-US" dirty="0">
                <a:latin typeface="HGP創英角ﾎﾟｯﾌﾟ体" panose="040B0A00000000000000" pitchFamily="50" charset="-128"/>
                <a:ea typeface="HGP創英角ﾎﾟｯﾌﾟ体" panose="040B0A00000000000000" pitchFamily="50" charset="-128"/>
              </a:rPr>
              <a:t>アイリッシュウィスキーの定義は</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アイルランド島で</a:t>
            </a:r>
            <a:r>
              <a:rPr lang="en-US" altLang="ja-JP" dirty="0">
                <a:latin typeface="HGP創英角ﾎﾟｯﾌﾟ体" panose="040B0A00000000000000" pitchFamily="50" charset="-128"/>
                <a:ea typeface="HGP創英角ﾎﾟｯﾌﾟ体" panose="040B0A00000000000000" pitchFamily="50" charset="-128"/>
              </a:rPr>
              <a:t>3</a:t>
            </a:r>
            <a:r>
              <a:rPr lang="ja-JP" altLang="en-US" dirty="0">
                <a:latin typeface="HGP創英角ﾎﾟｯﾌﾟ体" panose="040B0A00000000000000" pitchFamily="50" charset="-128"/>
                <a:ea typeface="HGP創英角ﾎﾟｯﾌﾟ体" panose="040B0A00000000000000" pitchFamily="50" charset="-128"/>
              </a:rPr>
              <a:t>年以上熟成させること</a:t>
            </a:r>
            <a:endParaRPr kumimoji="1" lang="en-US" altLang="ja-JP"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067069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04CE9-23B7-7FBF-0254-D0968A58E13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B465189-B47A-58C9-3AD2-0CF86BCF8016}"/>
              </a:ext>
            </a:extLst>
          </p:cNvPr>
          <p:cNvSpPr>
            <a:spLocks noGrp="1"/>
          </p:cNvSpPr>
          <p:nvPr>
            <p:ph type="title"/>
          </p:nvPr>
        </p:nvSpPr>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アメリカンウイスキーについて</a:t>
            </a:r>
          </a:p>
        </p:txBody>
      </p:sp>
      <p:sp>
        <p:nvSpPr>
          <p:cNvPr id="3" name="コンテンツ プレースホルダー 2">
            <a:extLst>
              <a:ext uri="{FF2B5EF4-FFF2-40B4-BE49-F238E27FC236}">
                <a16:creationId xmlns:a16="http://schemas.microsoft.com/office/drawing/2014/main" id="{195EF32C-B097-1BFD-7886-2FC502E3A23E}"/>
              </a:ext>
            </a:extLst>
          </p:cNvPr>
          <p:cNvSpPr>
            <a:spLocks noGrp="1"/>
          </p:cNvSpPr>
          <p:nvPr>
            <p:ph idx="1"/>
          </p:nvPr>
        </p:nvSpPr>
        <p:spPr/>
        <p:txBody>
          <a:bodyPr/>
          <a:lstStyle/>
          <a:p>
            <a:r>
              <a:rPr kumimoji="1" lang="en-US" altLang="ja-JP" dirty="0">
                <a:latin typeface="HGP創英角ﾎﾟｯﾌﾟ体" panose="040B0A00000000000000" pitchFamily="50" charset="-128"/>
                <a:ea typeface="HGP創英角ﾎﾟｯﾌﾟ体" panose="040B0A00000000000000" pitchFamily="50" charset="-128"/>
              </a:rPr>
              <a:t>5</a:t>
            </a:r>
            <a:r>
              <a:rPr kumimoji="1" lang="ja-JP" altLang="en-US" dirty="0">
                <a:latin typeface="HGP創英角ﾎﾟｯﾌﾟ体" panose="040B0A00000000000000" pitchFamily="50" charset="-128"/>
                <a:ea typeface="HGP創英角ﾎﾟｯﾌﾟ体" panose="040B0A00000000000000" pitchFamily="50" charset="-128"/>
              </a:rPr>
              <a:t>大ウイスキーの中で最も力強さを感じる味わい</a:t>
            </a:r>
            <a:endParaRPr kumimoji="1" lang="en-US" altLang="ja-JP" dirty="0">
              <a:latin typeface="HGP創英角ﾎﾟｯﾌﾟ体" panose="040B0A00000000000000" pitchFamily="50" charset="-128"/>
              <a:ea typeface="HGP創英角ﾎﾟｯﾌﾟ体" panose="040B0A00000000000000" pitchFamily="50" charset="-128"/>
            </a:endParaRPr>
          </a:p>
          <a:p>
            <a:r>
              <a:rPr lang="ja-JP" altLang="en-US" dirty="0">
                <a:latin typeface="HGP創英角ﾎﾟｯﾌﾟ体" panose="040B0A00000000000000" pitchFamily="50" charset="-128"/>
                <a:ea typeface="HGP創英角ﾎﾟｯﾌﾟ体" panose="040B0A00000000000000" pitchFamily="50" charset="-128"/>
              </a:rPr>
              <a:t>アメリカのウイスキー＝バーボンという</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イメージが強いですが主に</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・ケンタッキー州で造られる：バーボンウイスキー</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・テネシー州で造られる：テネシーウイスキー</a:t>
            </a:r>
            <a:endParaRPr lang="en-US" altLang="ja-JP" dirty="0">
              <a:latin typeface="HGP創英角ﾎﾟｯﾌﾟ体" panose="040B0A00000000000000" pitchFamily="50" charset="-128"/>
              <a:ea typeface="HGP創英角ﾎﾟｯﾌﾟ体" panose="040B0A00000000000000" pitchFamily="50" charset="-128"/>
            </a:endParaRPr>
          </a:p>
          <a:p>
            <a:pPr marL="0" indent="0">
              <a:buNone/>
            </a:pPr>
            <a:r>
              <a:rPr lang="en-US" altLang="ja-JP" sz="2400" dirty="0">
                <a:latin typeface="HGP創英角ﾎﾟｯﾌﾟ体" panose="040B0A00000000000000" pitchFamily="50" charset="-128"/>
                <a:ea typeface="HGP創英角ﾎﾟｯﾌﾟ体" panose="040B0A00000000000000" pitchFamily="50" charset="-128"/>
              </a:rPr>
              <a:t>※</a:t>
            </a:r>
            <a:r>
              <a:rPr lang="ja-JP" altLang="en-US" sz="2400" dirty="0">
                <a:latin typeface="HGP創英角ﾎﾟｯﾌﾟ体" panose="040B0A00000000000000" pitchFamily="50" charset="-128"/>
                <a:ea typeface="HGP創英角ﾎﾟｯﾌﾟ体" panose="040B0A00000000000000" pitchFamily="50" charset="-128"/>
              </a:rPr>
              <a:t>現在バーボンウイスキーは全土で造られている</a:t>
            </a:r>
            <a:endParaRPr kumimoji="1" lang="en-US" altLang="ja-JP" sz="2400"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421670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19F94-768E-79C2-C7EC-E8E784479F0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FC27562-AF1F-38CB-D4D0-BEF204064B0C}"/>
              </a:ext>
            </a:extLst>
          </p:cNvPr>
          <p:cNvSpPr>
            <a:spLocks noGrp="1"/>
          </p:cNvSpPr>
          <p:nvPr>
            <p:ph type="title"/>
          </p:nvPr>
        </p:nvSpPr>
        <p:spPr/>
        <p:txBody>
          <a:bodyPr/>
          <a:lstStyle/>
          <a:p>
            <a:r>
              <a:rPr lang="ja-JP" altLang="en-US" dirty="0">
                <a:latin typeface="HGP創英角ﾎﾟｯﾌﾟ体" panose="040B0A00000000000000" pitchFamily="50" charset="-128"/>
                <a:ea typeface="HGP創英角ﾎﾟｯﾌﾟ体" panose="040B0A00000000000000" pitchFamily="50" charset="-128"/>
              </a:rPr>
              <a:t>ウイスキーの原料</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a:extLst>
              <a:ext uri="{FF2B5EF4-FFF2-40B4-BE49-F238E27FC236}">
                <a16:creationId xmlns:a16="http://schemas.microsoft.com/office/drawing/2014/main" id="{22094656-A5E0-F20E-7B65-5D0B7A84697E}"/>
              </a:ext>
            </a:extLst>
          </p:cNvPr>
          <p:cNvSpPr>
            <a:spLocks noGrp="1"/>
          </p:cNvSpPr>
          <p:nvPr>
            <p:ph idx="1"/>
          </p:nvPr>
        </p:nvSpPr>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大麦などの</a:t>
            </a:r>
            <a:r>
              <a:rPr kumimoji="1" lang="ja-JP" altLang="en-US" dirty="0">
                <a:solidFill>
                  <a:srgbClr val="FF0000"/>
                </a:solidFill>
                <a:latin typeface="HGP創英角ﾎﾟｯﾌﾟ体" panose="040B0A00000000000000" pitchFamily="50" charset="-128"/>
                <a:ea typeface="HGP創英角ﾎﾟｯﾌﾟ体" panose="040B0A00000000000000" pitchFamily="50" charset="-128"/>
              </a:rPr>
              <a:t>穀物</a:t>
            </a:r>
          </a:p>
          <a:p>
            <a:pPr marL="0" indent="0">
              <a:buNone/>
            </a:pPr>
            <a:r>
              <a:rPr kumimoji="1" lang="ja-JP" altLang="en-US" dirty="0">
                <a:latin typeface="HGP創英角ﾎﾟｯﾌﾟ体" panose="040B0A00000000000000" pitchFamily="50" charset="-128"/>
                <a:ea typeface="HGP創英角ﾎﾟｯﾌﾟ体" panose="040B0A00000000000000" pitchFamily="50" charset="-128"/>
              </a:rPr>
              <a:t>→穀物類を発芽、糖化、発酵させ蒸留</a:t>
            </a:r>
          </a:p>
          <a:p>
            <a:pPr marL="0" indent="0">
              <a:buNone/>
            </a:pPr>
            <a:r>
              <a:rPr kumimoji="1" lang="ja-JP" altLang="en-US" dirty="0">
                <a:latin typeface="HGP創英角ﾎﾟｯﾌﾟ体" panose="040B0A00000000000000" pitchFamily="50" charset="-128"/>
                <a:ea typeface="HGP創英角ﾎﾟｯﾌﾟ体" panose="040B0A00000000000000" pitchFamily="50" charset="-128"/>
              </a:rPr>
              <a:t>→蒸留後の透明なウイスキーを機の樽で熟成させると琥珀色のウイスキーが完成</a:t>
            </a:r>
          </a:p>
          <a:p>
            <a:pPr marL="0" indent="0">
              <a:buNone/>
            </a:pPr>
            <a:r>
              <a:rPr kumimoji="1" lang="en-US" altLang="ja-JP" dirty="0">
                <a:latin typeface="HGP創英角ﾎﾟｯﾌﾟ体" panose="040B0A00000000000000" pitchFamily="50" charset="-128"/>
                <a:ea typeface="HGP創英角ﾎﾟｯﾌﾟ体" panose="040B0A00000000000000" pitchFamily="50" charset="-128"/>
              </a:rPr>
              <a:t>※</a:t>
            </a:r>
            <a:r>
              <a:rPr kumimoji="1" lang="ja-JP" altLang="en-US" dirty="0">
                <a:latin typeface="HGP創英角ﾎﾟｯﾌﾟ体" panose="040B0A00000000000000" pitchFamily="50" charset="-128"/>
                <a:ea typeface="HGP創英角ﾎﾟｯﾌﾟ体" panose="040B0A00000000000000" pitchFamily="50" charset="-128"/>
              </a:rPr>
              <a:t>原料の穀物や土地の気候風土、伝統製法により各国のウイスキーに特徴が生まれる</a:t>
            </a:r>
          </a:p>
          <a:p>
            <a:endParaRPr kumimoji="1" lang="ja-JP" altLang="en-US"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420616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D8EE0-950A-8054-5E86-3A4A4954B21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6327064-F5EE-2891-8E05-5FA2290B1427}"/>
              </a:ext>
            </a:extLst>
          </p:cNvPr>
          <p:cNvSpPr>
            <a:spLocks noGrp="1"/>
          </p:cNvSpPr>
          <p:nvPr>
            <p:ph type="title"/>
          </p:nvPr>
        </p:nvSpPr>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アメリカンウイスキーについて</a:t>
            </a:r>
          </a:p>
        </p:txBody>
      </p:sp>
      <p:sp>
        <p:nvSpPr>
          <p:cNvPr id="3" name="コンテンツ プレースホルダー 2">
            <a:extLst>
              <a:ext uri="{FF2B5EF4-FFF2-40B4-BE49-F238E27FC236}">
                <a16:creationId xmlns:a16="http://schemas.microsoft.com/office/drawing/2014/main" id="{07BE6128-04C2-0801-F048-FE92EB8F9BC0}"/>
              </a:ext>
            </a:extLst>
          </p:cNvPr>
          <p:cNvSpPr>
            <a:spLocks noGrp="1"/>
          </p:cNvSpPr>
          <p:nvPr>
            <p:ph idx="1"/>
          </p:nvPr>
        </p:nvSpPr>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他国と異なるのは原料であり、</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トウモロコシを主に、大麦、小麦、ライ麦など</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様々な穀物で造られ、</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その原料の割合や製造方法により分類される</a:t>
            </a:r>
            <a:endParaRPr kumimoji="1" lang="en-US" altLang="ja-JP"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dirty="0">
                <a:latin typeface="HGP創英角ﾎﾟｯﾌﾟ体" panose="040B0A00000000000000" pitchFamily="50" charset="-128"/>
                <a:ea typeface="HGP創英角ﾎﾟｯﾌﾟ体" panose="040B0A00000000000000" pitchFamily="50" charset="-128"/>
              </a:rPr>
              <a:t>→なかでもトウモロコシを主原料とする</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　 バーボンはアメリカンウイスキーの約半分を</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　 占めるほど人気が高い</a:t>
            </a:r>
            <a:endParaRPr lang="en-US" altLang="ja-JP"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809256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B699C-4FD1-3B00-0DC2-272A2BAEE17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46C8C94-BC39-1CCF-8F4B-6E4C149C6BF3}"/>
              </a:ext>
            </a:extLst>
          </p:cNvPr>
          <p:cNvSpPr>
            <a:spLocks noGrp="1"/>
          </p:cNvSpPr>
          <p:nvPr>
            <p:ph type="title"/>
          </p:nvPr>
        </p:nvSpPr>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アメリカンウイスキーについて</a:t>
            </a:r>
          </a:p>
        </p:txBody>
      </p:sp>
      <p:pic>
        <p:nvPicPr>
          <p:cNvPr id="5" name="コンテンツ プレースホルダー 4">
            <a:extLst>
              <a:ext uri="{FF2B5EF4-FFF2-40B4-BE49-F238E27FC236}">
                <a16:creationId xmlns:a16="http://schemas.microsoft.com/office/drawing/2014/main" id="{2430F72F-D6E3-6F4E-0EB3-E35EDC4A3060}"/>
              </a:ext>
            </a:extLst>
          </p:cNvPr>
          <p:cNvPicPr>
            <a:picLocks noGrp="1" noChangeAspect="1"/>
          </p:cNvPicPr>
          <p:nvPr>
            <p:ph idx="1"/>
          </p:nvPr>
        </p:nvPicPr>
        <p:blipFill>
          <a:blip r:embed="rId2"/>
          <a:stretch>
            <a:fillRect/>
          </a:stretch>
        </p:blipFill>
        <p:spPr>
          <a:xfrm>
            <a:off x="1985317" y="1690689"/>
            <a:ext cx="5398709" cy="4382823"/>
          </a:xfrm>
          <a:prstGeom prst="rect">
            <a:avLst/>
          </a:prstGeom>
        </p:spPr>
      </p:pic>
    </p:spTree>
    <p:extLst>
      <p:ext uri="{BB962C8B-B14F-4D97-AF65-F5344CB8AC3E}">
        <p14:creationId xmlns:p14="http://schemas.microsoft.com/office/powerpoint/2010/main" val="4079792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58225-3C03-9E5B-178E-6CE36028523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B4178F0-CEFB-2B79-D029-B8793CDA7375}"/>
              </a:ext>
            </a:extLst>
          </p:cNvPr>
          <p:cNvSpPr>
            <a:spLocks noGrp="1"/>
          </p:cNvSpPr>
          <p:nvPr>
            <p:ph type="title"/>
          </p:nvPr>
        </p:nvSpPr>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カナディアンウイスキーについて</a:t>
            </a:r>
          </a:p>
        </p:txBody>
      </p:sp>
      <p:sp>
        <p:nvSpPr>
          <p:cNvPr id="3" name="コンテンツ プレースホルダー 2">
            <a:extLst>
              <a:ext uri="{FF2B5EF4-FFF2-40B4-BE49-F238E27FC236}">
                <a16:creationId xmlns:a16="http://schemas.microsoft.com/office/drawing/2014/main" id="{7531B261-7630-71E7-FB52-7136C6FDC2AE}"/>
              </a:ext>
            </a:extLst>
          </p:cNvPr>
          <p:cNvSpPr>
            <a:spLocks noGrp="1"/>
          </p:cNvSpPr>
          <p:nvPr>
            <p:ph idx="1"/>
          </p:nvPr>
        </p:nvSpPr>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スコットランドに次いで生産量が世界第二位</a:t>
            </a:r>
            <a:endParaRPr kumimoji="1" lang="en-US" altLang="ja-JP" dirty="0">
              <a:latin typeface="HGP創英角ﾎﾟｯﾌﾟ体" panose="040B0A00000000000000" pitchFamily="50" charset="-128"/>
              <a:ea typeface="HGP創英角ﾎﾟｯﾌﾟ体" panose="040B0A00000000000000" pitchFamily="50" charset="-128"/>
            </a:endParaRPr>
          </a:p>
          <a:p>
            <a:r>
              <a:rPr lang="en-US" altLang="ja-JP" dirty="0">
                <a:latin typeface="HGP創英角ﾎﾟｯﾌﾟ体" panose="040B0A00000000000000" pitchFamily="50" charset="-128"/>
                <a:ea typeface="HGP創英角ﾎﾟｯﾌﾟ体" panose="040B0A00000000000000" pitchFamily="50" charset="-128"/>
              </a:rPr>
              <a:t>5</a:t>
            </a:r>
            <a:r>
              <a:rPr lang="ja-JP" altLang="en-US" dirty="0">
                <a:latin typeface="HGP創英角ﾎﾟｯﾌﾟ体" panose="040B0A00000000000000" pitchFamily="50" charset="-128"/>
                <a:ea typeface="HGP創英角ﾎﾟｯﾌﾟ体" panose="040B0A00000000000000" pitchFamily="50" charset="-128"/>
              </a:rPr>
              <a:t>大ウイスキーの中で最も軽快で滑らかな味わい</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→ウイスキービギナーにおすすめされやすく</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　 ライト＆スムースな飲みごこちを楽しめる</a:t>
            </a:r>
            <a:br>
              <a:rPr lang="en-US" altLang="ja-JP" dirty="0">
                <a:latin typeface="HGP創英角ﾎﾟｯﾌﾟ体" panose="040B0A00000000000000" pitchFamily="50" charset="-128"/>
                <a:ea typeface="HGP創英角ﾎﾟｯﾌﾟ体" panose="040B0A00000000000000" pitchFamily="50" charset="-128"/>
              </a:rPr>
            </a:br>
            <a:r>
              <a:rPr lang="en-US" altLang="ja-JP" sz="2000" dirty="0">
                <a:latin typeface="HGP創英角ﾎﾟｯﾌﾟ体" panose="040B0A00000000000000" pitchFamily="50" charset="-128"/>
                <a:ea typeface="HGP創英角ﾎﾟｯﾌﾟ体" panose="040B0A00000000000000" pitchFamily="50" charset="-128"/>
              </a:rPr>
              <a:t>※</a:t>
            </a:r>
            <a:r>
              <a:rPr lang="ja-JP" altLang="en-US" sz="2000" dirty="0">
                <a:latin typeface="HGP創英角ﾎﾟｯﾌﾟ体" panose="040B0A00000000000000" pitchFamily="50" charset="-128"/>
                <a:ea typeface="HGP創英角ﾎﾟｯﾌﾟ体" panose="040B0A00000000000000" pitchFamily="50" charset="-128"/>
              </a:rPr>
              <a:t>メイプルが入った甘い香りのするものも</a:t>
            </a:r>
            <a:endParaRPr lang="en-US" altLang="ja-JP" sz="2000" dirty="0">
              <a:latin typeface="HGP創英角ﾎﾟｯﾌﾟ体" panose="040B0A00000000000000" pitchFamily="50" charset="-128"/>
              <a:ea typeface="HGP創英角ﾎﾟｯﾌﾟ体" panose="040B0A00000000000000" pitchFamily="50" charset="-128"/>
            </a:endParaRPr>
          </a:p>
          <a:p>
            <a:r>
              <a:rPr kumimoji="1" lang="ja-JP" altLang="en-US" dirty="0">
                <a:latin typeface="HGP創英角ﾎﾟｯﾌﾟ体" panose="040B0A00000000000000" pitchFamily="50" charset="-128"/>
                <a:ea typeface="HGP創英角ﾎﾟｯﾌﾟ体" panose="040B0A00000000000000" pitchFamily="50" charset="-128"/>
              </a:rPr>
              <a:t>カナダがイギリス領だったことからウイスキーが広まり、アメリカ独立戦争などで移動したイギリス人が移住し、豊富なライ麦を主原料に造られた歴史</a:t>
            </a:r>
          </a:p>
        </p:txBody>
      </p:sp>
    </p:spTree>
    <p:extLst>
      <p:ext uri="{BB962C8B-B14F-4D97-AF65-F5344CB8AC3E}">
        <p14:creationId xmlns:p14="http://schemas.microsoft.com/office/powerpoint/2010/main" val="3421748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37AC1-A0A7-4DC1-4374-A271672A8A8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0D3B147-0BF8-FD3C-8E48-1079C5EB8232}"/>
              </a:ext>
            </a:extLst>
          </p:cNvPr>
          <p:cNvSpPr>
            <a:spLocks noGrp="1"/>
          </p:cNvSpPr>
          <p:nvPr>
            <p:ph type="title"/>
          </p:nvPr>
        </p:nvSpPr>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ジャパニーズウイスキーについて</a:t>
            </a:r>
          </a:p>
        </p:txBody>
      </p:sp>
      <p:sp>
        <p:nvSpPr>
          <p:cNvPr id="3" name="コンテンツ プレースホルダー 2">
            <a:extLst>
              <a:ext uri="{FF2B5EF4-FFF2-40B4-BE49-F238E27FC236}">
                <a16:creationId xmlns:a16="http://schemas.microsoft.com/office/drawing/2014/main" id="{9BE77D54-284D-4182-4211-31FC9D29AA43}"/>
              </a:ext>
            </a:extLst>
          </p:cNvPr>
          <p:cNvSpPr>
            <a:spLocks noGrp="1"/>
          </p:cNvSpPr>
          <p:nvPr>
            <p:ph idx="1"/>
          </p:nvPr>
        </p:nvSpPr>
        <p:spPr/>
        <p:txBody>
          <a:bodyPr/>
          <a:lstStyle/>
          <a:p>
            <a:r>
              <a:rPr kumimoji="1" lang="en-US" altLang="ja-JP" dirty="0">
                <a:latin typeface="HGP創英角ﾎﾟｯﾌﾟ体" panose="040B0A00000000000000" pitchFamily="50" charset="-128"/>
                <a:ea typeface="HGP創英角ﾎﾟｯﾌﾟ体" panose="040B0A00000000000000" pitchFamily="50" charset="-128"/>
              </a:rPr>
              <a:t>1923</a:t>
            </a:r>
            <a:r>
              <a:rPr kumimoji="1" lang="ja-JP" altLang="en-US" dirty="0">
                <a:latin typeface="HGP創英角ﾎﾟｯﾌﾟ体" panose="040B0A00000000000000" pitchFamily="50" charset="-128"/>
                <a:ea typeface="HGP創英角ﾎﾟｯﾌﾟ体" panose="040B0A00000000000000" pitchFamily="50" charset="-128"/>
              </a:rPr>
              <a:t>年サントリー前身の寿屋が京都の山崎に</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ウイスキー蒸留所をつくったのが始まり</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a:t>
            </a:r>
            <a:r>
              <a:rPr lang="en-US" altLang="ja-JP" dirty="0">
                <a:latin typeface="HGP創英角ﾎﾟｯﾌﾟ体" panose="040B0A00000000000000" pitchFamily="50" charset="-128"/>
                <a:ea typeface="HGP創英角ﾎﾟｯﾌﾟ体" panose="040B0A00000000000000" pitchFamily="50" charset="-128"/>
              </a:rPr>
              <a:t>5</a:t>
            </a:r>
            <a:r>
              <a:rPr lang="ja-JP" altLang="en-US" dirty="0">
                <a:latin typeface="HGP創英角ﾎﾟｯﾌﾟ体" panose="040B0A00000000000000" pitchFamily="50" charset="-128"/>
                <a:ea typeface="HGP創英角ﾎﾟｯﾌﾟ体" panose="040B0A00000000000000" pitchFamily="50" charset="-128"/>
              </a:rPr>
              <a:t>大ウイスキーの中でも</a:t>
            </a:r>
            <a:r>
              <a:rPr lang="en-US" altLang="ja-JP" dirty="0">
                <a:latin typeface="HGP創英角ﾎﾟｯﾌﾟ体" panose="040B0A00000000000000" pitchFamily="50" charset="-128"/>
                <a:ea typeface="HGP創英角ﾎﾟｯﾌﾟ体" panose="040B0A00000000000000" pitchFamily="50" charset="-128"/>
              </a:rPr>
              <a:t>100</a:t>
            </a:r>
            <a:r>
              <a:rPr lang="ja-JP" altLang="en-US" dirty="0">
                <a:latin typeface="HGP創英角ﾎﾟｯﾌﾟ体" panose="040B0A00000000000000" pitchFamily="50" charset="-128"/>
                <a:ea typeface="HGP創英角ﾎﾟｯﾌﾟ体" panose="040B0A00000000000000" pitchFamily="50" charset="-128"/>
              </a:rPr>
              <a:t>年程度の歴史</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→日本ウイスキーの父：竹鶴政孝氏</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　 </a:t>
            </a:r>
            <a:r>
              <a:rPr lang="ja-JP" altLang="en-US" sz="2000" dirty="0">
                <a:latin typeface="HGP創英角ﾎﾟｯﾌﾟ体" panose="040B0A00000000000000" pitchFamily="50" charset="-128"/>
                <a:ea typeface="HGP創英角ﾎﾟｯﾌﾟ体" panose="040B0A00000000000000" pitchFamily="50" charset="-128"/>
              </a:rPr>
              <a:t>スコットランドで醸造を学び、サントリーに貢献し、</a:t>
            </a:r>
            <a:br>
              <a:rPr lang="en-US" altLang="ja-JP" sz="2000" dirty="0">
                <a:latin typeface="HGP創英角ﾎﾟｯﾌﾟ体" panose="040B0A00000000000000" pitchFamily="50" charset="-128"/>
                <a:ea typeface="HGP創英角ﾎﾟｯﾌﾟ体" panose="040B0A00000000000000" pitchFamily="50" charset="-128"/>
              </a:rPr>
            </a:br>
            <a:r>
              <a:rPr lang="ja-JP" altLang="en-US" sz="2000" dirty="0">
                <a:latin typeface="HGP創英角ﾎﾟｯﾌﾟ体" panose="040B0A00000000000000" pitchFamily="50" charset="-128"/>
                <a:ea typeface="HGP創英角ﾎﾟｯﾌﾟ体" panose="040B0A00000000000000" pitchFamily="50" charset="-128"/>
              </a:rPr>
              <a:t>　  北海道でニッカウィスキーを創業</a:t>
            </a:r>
            <a:endParaRPr lang="en-US" altLang="ja-JP" sz="2000" dirty="0">
              <a:latin typeface="HGP創英角ﾎﾟｯﾌﾟ体" panose="040B0A00000000000000" pitchFamily="50" charset="-128"/>
              <a:ea typeface="HGP創英角ﾎﾟｯﾌﾟ体" panose="040B0A00000000000000" pitchFamily="50" charset="-128"/>
            </a:endParaRPr>
          </a:p>
          <a:p>
            <a:pPr marL="0" indent="0">
              <a:buNone/>
            </a:pPr>
            <a:endParaRPr kumimoji="1" lang="en-US" altLang="ja-JP"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4254330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3A5B3-9F71-4293-CBB4-8720B9B6239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A807BD0-C404-E90F-255B-5813A61F5FD0}"/>
              </a:ext>
            </a:extLst>
          </p:cNvPr>
          <p:cNvSpPr>
            <a:spLocks noGrp="1"/>
          </p:cNvSpPr>
          <p:nvPr>
            <p:ph type="title"/>
          </p:nvPr>
        </p:nvSpPr>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ジャパニーズウイスキーの定義</a:t>
            </a:r>
          </a:p>
        </p:txBody>
      </p:sp>
      <p:sp>
        <p:nvSpPr>
          <p:cNvPr id="3" name="コンテンツ プレースホルダー 2">
            <a:extLst>
              <a:ext uri="{FF2B5EF4-FFF2-40B4-BE49-F238E27FC236}">
                <a16:creationId xmlns:a16="http://schemas.microsoft.com/office/drawing/2014/main" id="{FCF15A99-C059-0E75-25D1-AD1C12EF9A11}"/>
              </a:ext>
            </a:extLst>
          </p:cNvPr>
          <p:cNvSpPr>
            <a:spLocks noGrp="1"/>
          </p:cNvSpPr>
          <p:nvPr>
            <p:ph idx="1"/>
          </p:nvPr>
        </p:nvSpPr>
        <p:spPr>
          <a:xfrm>
            <a:off x="628649" y="1825625"/>
            <a:ext cx="8515351" cy="4351338"/>
          </a:xfrm>
        </p:spPr>
        <p:txBody>
          <a:bodyPr>
            <a:normAutofit/>
          </a:bodyPr>
          <a:lstStyle/>
          <a:p>
            <a:r>
              <a:rPr kumimoji="1" lang="ja-JP" altLang="en-US" dirty="0">
                <a:latin typeface="HGP創英角ﾎﾟｯﾌﾟ体" panose="040B0A00000000000000" pitchFamily="50" charset="-128"/>
                <a:ea typeface="HGP創英角ﾎﾟｯﾌﾟ体" panose="040B0A00000000000000" pitchFamily="50" charset="-128"/>
              </a:rPr>
              <a:t>近年日本では多くの蒸留所が増えている</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a:t>
            </a:r>
            <a:r>
              <a:rPr kumimoji="1" lang="en-US" altLang="ja-JP" dirty="0">
                <a:latin typeface="HGP創英角ﾎﾟｯﾌﾟ体" panose="040B0A00000000000000" pitchFamily="50" charset="-128"/>
                <a:ea typeface="HGP創英角ﾎﾟｯﾌﾟ体" panose="040B0A00000000000000" pitchFamily="50" charset="-128"/>
              </a:rPr>
              <a:t>2008</a:t>
            </a:r>
            <a:r>
              <a:rPr kumimoji="1" lang="ja-JP" altLang="en-US" dirty="0">
                <a:latin typeface="HGP創英角ﾎﾟｯﾌﾟ体" panose="040B0A00000000000000" pitchFamily="50" charset="-128"/>
                <a:ea typeface="HGP創英角ﾎﾟｯﾌﾟ体" panose="040B0A00000000000000" pitchFamily="50" charset="-128"/>
              </a:rPr>
              <a:t>年に秩父のイチローズモルトが</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　 ベンチャーウイスキーとして成功したのを皮切りに</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　 日本酒などの酒造メーカーもウイスキー醸造へ</a:t>
            </a:r>
            <a:endParaRPr kumimoji="1" lang="en-US" altLang="ja-JP" dirty="0">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dirty="0">
                <a:latin typeface="HGP創英角ﾎﾟｯﾌﾟ体" panose="040B0A00000000000000" pitchFamily="50" charset="-128"/>
                <a:ea typeface="HGP創英角ﾎﾟｯﾌﾟ体" panose="040B0A00000000000000" pitchFamily="50" charset="-128"/>
              </a:rPr>
              <a:t>　→多くのクラフトウイスキーができた</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　　 ただ、歴史が浅いため酒税法はあっても</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　　 酒造法はないことから問題が少々ある製品も</a:t>
            </a:r>
            <a:r>
              <a:rPr kumimoji="1" lang="en-US" altLang="ja-JP" dirty="0">
                <a:latin typeface="HGP創英角ﾎﾟｯﾌﾟ体" panose="040B0A00000000000000" pitchFamily="50" charset="-128"/>
                <a:ea typeface="HGP創英角ﾎﾟｯﾌﾟ体" panose="040B0A00000000000000" pitchFamily="50" charset="-128"/>
              </a:rPr>
              <a:t>...</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　→世界では蒸留後に</a:t>
            </a:r>
            <a:r>
              <a:rPr kumimoji="1" lang="en-US" altLang="ja-JP" dirty="0">
                <a:latin typeface="HGP創英角ﾎﾟｯﾌﾟ体" panose="040B0A00000000000000" pitchFamily="50" charset="-128"/>
                <a:ea typeface="HGP創英角ﾎﾟｯﾌﾟ体" panose="040B0A00000000000000" pitchFamily="50" charset="-128"/>
              </a:rPr>
              <a:t>2</a:t>
            </a:r>
            <a:r>
              <a:rPr kumimoji="1" lang="ja-JP" altLang="en-US" dirty="0">
                <a:latin typeface="HGP創英角ﾎﾟｯﾌﾟ体" panose="040B0A00000000000000" pitchFamily="50" charset="-128"/>
                <a:ea typeface="HGP創英角ﾎﾟｯﾌﾟ体" panose="040B0A00000000000000" pitchFamily="50" charset="-128"/>
              </a:rPr>
              <a:t>～</a:t>
            </a:r>
            <a:r>
              <a:rPr kumimoji="1" lang="en-US" altLang="ja-JP" dirty="0">
                <a:latin typeface="HGP創英角ﾎﾟｯﾌﾟ体" panose="040B0A00000000000000" pitchFamily="50" charset="-128"/>
                <a:ea typeface="HGP創英角ﾎﾟｯﾌﾟ体" panose="040B0A00000000000000" pitchFamily="50" charset="-128"/>
              </a:rPr>
              <a:t>3</a:t>
            </a:r>
            <a:r>
              <a:rPr kumimoji="1" lang="ja-JP" altLang="en-US" dirty="0">
                <a:latin typeface="HGP創英角ﾎﾟｯﾌﾟ体" panose="040B0A00000000000000" pitchFamily="50" charset="-128"/>
                <a:ea typeface="HGP創英角ﾎﾟｯﾌﾟ体" panose="040B0A00000000000000" pitchFamily="50" charset="-128"/>
              </a:rPr>
              <a:t>年の熟成期間がないと</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　　 ボトリング（瓶詰）できない</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　　 一方で日本には規則がないので何でもできてしまう</a:t>
            </a:r>
          </a:p>
        </p:txBody>
      </p:sp>
    </p:spTree>
    <p:extLst>
      <p:ext uri="{BB962C8B-B14F-4D97-AF65-F5344CB8AC3E}">
        <p14:creationId xmlns:p14="http://schemas.microsoft.com/office/powerpoint/2010/main" val="4216804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9E2B2-6C47-7909-6F1A-D665BE67BA3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D46FF36-85DC-6220-A922-90B7729C1FC7}"/>
              </a:ext>
            </a:extLst>
          </p:cNvPr>
          <p:cNvSpPr>
            <a:spLocks noGrp="1"/>
          </p:cNvSpPr>
          <p:nvPr>
            <p:ph type="title"/>
          </p:nvPr>
        </p:nvSpPr>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日本洋酒酒造組合の定義</a:t>
            </a:r>
          </a:p>
        </p:txBody>
      </p:sp>
      <p:sp>
        <p:nvSpPr>
          <p:cNvPr id="3" name="コンテンツ プレースホルダー 2">
            <a:extLst>
              <a:ext uri="{FF2B5EF4-FFF2-40B4-BE49-F238E27FC236}">
                <a16:creationId xmlns:a16="http://schemas.microsoft.com/office/drawing/2014/main" id="{3215353E-4BE8-69A1-A7DA-F783F7B4691D}"/>
              </a:ext>
            </a:extLst>
          </p:cNvPr>
          <p:cNvSpPr>
            <a:spLocks noGrp="1"/>
          </p:cNvSpPr>
          <p:nvPr>
            <p:ph idx="1"/>
          </p:nvPr>
        </p:nvSpPr>
        <p:spPr/>
        <p:txBody>
          <a:bodyPr/>
          <a:lstStyle/>
          <a:p>
            <a:pPr marL="514350" indent="-514350">
              <a:buFont typeface="+mj-lt"/>
              <a:buAutoNum type="arabicPeriod"/>
            </a:pPr>
            <a:r>
              <a:rPr kumimoji="1" lang="ja-JP" altLang="en-US" dirty="0">
                <a:latin typeface="HGP創英角ﾎﾟｯﾌﾟ体" panose="040B0A00000000000000" pitchFamily="50" charset="-128"/>
                <a:ea typeface="HGP創英角ﾎﾟｯﾌﾟ体" panose="040B0A00000000000000" pitchFamily="50" charset="-128"/>
              </a:rPr>
              <a:t>原材料は麦芽を必ず使用すること</a:t>
            </a:r>
            <a:endParaRPr kumimoji="1" lang="en-US" altLang="ja-JP" dirty="0">
              <a:latin typeface="HGP創英角ﾎﾟｯﾌﾟ体" panose="040B0A00000000000000" pitchFamily="50" charset="-128"/>
              <a:ea typeface="HGP創英角ﾎﾟｯﾌﾟ体" panose="040B0A00000000000000" pitchFamily="50" charset="-128"/>
            </a:endParaRPr>
          </a:p>
          <a:p>
            <a:pPr marL="514350" indent="-514350">
              <a:buFont typeface="+mj-lt"/>
              <a:buAutoNum type="arabicPeriod"/>
            </a:pPr>
            <a:r>
              <a:rPr lang="ja-JP" altLang="en-US" dirty="0">
                <a:latin typeface="HGP創英角ﾎﾟｯﾌﾟ体" panose="040B0A00000000000000" pitchFamily="50" charset="-128"/>
                <a:ea typeface="HGP創英角ﾎﾟｯﾌﾟ体" panose="040B0A00000000000000" pitchFamily="50" charset="-128"/>
              </a:rPr>
              <a:t>日本国内で採取された水を使用すること</a:t>
            </a:r>
            <a:endParaRPr lang="en-US" altLang="ja-JP" dirty="0">
              <a:latin typeface="HGP創英角ﾎﾟｯﾌﾟ体" panose="040B0A00000000000000" pitchFamily="50" charset="-128"/>
              <a:ea typeface="HGP創英角ﾎﾟｯﾌﾟ体" panose="040B0A00000000000000" pitchFamily="50" charset="-128"/>
            </a:endParaRPr>
          </a:p>
          <a:p>
            <a:pPr marL="514350" indent="-514350">
              <a:buFont typeface="+mj-lt"/>
              <a:buAutoNum type="arabicPeriod"/>
            </a:pPr>
            <a:r>
              <a:rPr kumimoji="1" lang="ja-JP" altLang="en-US" dirty="0">
                <a:latin typeface="HGP創英角ﾎﾟｯﾌﾟ体" panose="040B0A00000000000000" pitchFamily="50" charset="-128"/>
                <a:ea typeface="HGP創英角ﾎﾟｯﾌﾟ体" panose="040B0A00000000000000" pitchFamily="50" charset="-128"/>
              </a:rPr>
              <a:t>国内の蒸留所で蒸留すること</a:t>
            </a:r>
            <a:endParaRPr kumimoji="1" lang="en-US" altLang="ja-JP" dirty="0">
              <a:latin typeface="HGP創英角ﾎﾟｯﾌﾟ体" panose="040B0A00000000000000" pitchFamily="50" charset="-128"/>
              <a:ea typeface="HGP創英角ﾎﾟｯﾌﾟ体" panose="040B0A00000000000000" pitchFamily="50" charset="-128"/>
            </a:endParaRPr>
          </a:p>
          <a:p>
            <a:pPr marL="514350" indent="-514350">
              <a:buFont typeface="+mj-lt"/>
              <a:buAutoNum type="arabicPeriod"/>
            </a:pPr>
            <a:r>
              <a:rPr lang="ja-JP" altLang="en-US" dirty="0">
                <a:latin typeface="HGP創英角ﾎﾟｯﾌﾟ体" panose="040B0A00000000000000" pitchFamily="50" charset="-128"/>
                <a:ea typeface="HGP創英角ﾎﾟｯﾌﾟ体" panose="040B0A00000000000000" pitchFamily="50" charset="-128"/>
              </a:rPr>
              <a:t>内容量を</a:t>
            </a:r>
            <a:r>
              <a:rPr lang="en-US" altLang="ja-JP" dirty="0">
                <a:latin typeface="HGP創英角ﾎﾟｯﾌﾟ体" panose="040B0A00000000000000" pitchFamily="50" charset="-128"/>
                <a:ea typeface="HGP創英角ﾎﾟｯﾌﾟ体" panose="040B0A00000000000000" pitchFamily="50" charset="-128"/>
              </a:rPr>
              <a:t>700L</a:t>
            </a:r>
            <a:r>
              <a:rPr lang="ja-JP" altLang="en-US" dirty="0">
                <a:latin typeface="HGP創英角ﾎﾟｯﾌﾟ体" panose="040B0A00000000000000" pitchFamily="50" charset="-128"/>
                <a:ea typeface="HGP創英角ﾎﾟｯﾌﾟ体" panose="040B0A00000000000000" pitchFamily="50" charset="-128"/>
              </a:rPr>
              <a:t>以下の木樽に詰め、</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日本国内で</a:t>
            </a:r>
            <a:r>
              <a:rPr lang="en-US" altLang="ja-JP" dirty="0">
                <a:latin typeface="HGP創英角ﾎﾟｯﾌﾟ体" panose="040B0A00000000000000" pitchFamily="50" charset="-128"/>
                <a:ea typeface="HGP創英角ﾎﾟｯﾌﾟ体" panose="040B0A00000000000000" pitchFamily="50" charset="-128"/>
              </a:rPr>
              <a:t>3</a:t>
            </a:r>
            <a:r>
              <a:rPr lang="ja-JP" altLang="en-US" dirty="0">
                <a:latin typeface="HGP創英角ﾎﾟｯﾌﾟ体" panose="040B0A00000000000000" pitchFamily="50" charset="-128"/>
                <a:ea typeface="HGP創英角ﾎﾟｯﾌﾟ体" panose="040B0A00000000000000" pitchFamily="50" charset="-128"/>
              </a:rPr>
              <a:t>年以上貯蔵すること</a:t>
            </a:r>
            <a:endParaRPr lang="en-US" altLang="ja-JP" dirty="0">
              <a:latin typeface="HGP創英角ﾎﾟｯﾌﾟ体" panose="040B0A00000000000000" pitchFamily="50" charset="-128"/>
              <a:ea typeface="HGP創英角ﾎﾟｯﾌﾟ体" panose="040B0A00000000000000" pitchFamily="50" charset="-128"/>
            </a:endParaRPr>
          </a:p>
          <a:p>
            <a:pPr marL="514350" indent="-514350">
              <a:buFont typeface="+mj-lt"/>
              <a:buAutoNum type="arabicPeriod"/>
            </a:pPr>
            <a:r>
              <a:rPr kumimoji="1" lang="ja-JP" altLang="en-US" dirty="0">
                <a:latin typeface="HGP創英角ﾎﾟｯﾌﾟ体" panose="040B0A00000000000000" pitchFamily="50" charset="-128"/>
                <a:ea typeface="HGP創英角ﾎﾟｯﾌﾟ体" panose="040B0A00000000000000" pitchFamily="50" charset="-128"/>
              </a:rPr>
              <a:t>日本国内で瓶詰めすること</a:t>
            </a:r>
            <a:endParaRPr kumimoji="1" lang="en-US" altLang="ja-JP" dirty="0">
              <a:latin typeface="HGP創英角ﾎﾟｯﾌﾟ体" panose="040B0A00000000000000" pitchFamily="50" charset="-128"/>
              <a:ea typeface="HGP創英角ﾎﾟｯﾌﾟ体" panose="040B0A00000000000000" pitchFamily="50" charset="-128"/>
            </a:endParaRPr>
          </a:p>
          <a:p>
            <a:pPr marL="514350" indent="-514350">
              <a:buFont typeface="+mj-lt"/>
              <a:buAutoNum type="arabicPeriod"/>
            </a:pPr>
            <a:endParaRPr lang="en-US" altLang="ja-JP" dirty="0">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dirty="0">
                <a:latin typeface="HGP創英角ﾎﾟｯﾌﾟ体" panose="040B0A00000000000000" pitchFamily="50" charset="-128"/>
                <a:ea typeface="HGP創英角ﾎﾟｯﾌﾟ体" panose="040B0A00000000000000" pitchFamily="50" charset="-128"/>
              </a:rPr>
              <a:t>現在流通されている国産ウイスキーの中で</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要件に当てはまるのはごくわずかなことも確か</a:t>
            </a:r>
          </a:p>
        </p:txBody>
      </p:sp>
    </p:spTree>
    <p:extLst>
      <p:ext uri="{BB962C8B-B14F-4D97-AF65-F5344CB8AC3E}">
        <p14:creationId xmlns:p14="http://schemas.microsoft.com/office/powerpoint/2010/main" val="2620129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8DB39-550D-B267-561F-AC579A18C5B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D0018AA-921E-808A-B8DC-CB5BA6A751C3}"/>
              </a:ext>
            </a:extLst>
          </p:cNvPr>
          <p:cNvSpPr>
            <a:spLocks noGrp="1"/>
          </p:cNvSpPr>
          <p:nvPr>
            <p:ph type="title"/>
          </p:nvPr>
        </p:nvSpPr>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ウイスキーの早見表</a:t>
            </a:r>
          </a:p>
        </p:txBody>
      </p:sp>
      <p:pic>
        <p:nvPicPr>
          <p:cNvPr id="9" name="コンテンツ プレースホルダー 8">
            <a:extLst>
              <a:ext uri="{FF2B5EF4-FFF2-40B4-BE49-F238E27FC236}">
                <a16:creationId xmlns:a16="http://schemas.microsoft.com/office/drawing/2014/main" id="{5CD5BEF5-F635-2A1F-4917-43F35884DC7C}"/>
              </a:ext>
            </a:extLst>
          </p:cNvPr>
          <p:cNvPicPr>
            <a:picLocks noGrp="1" noChangeAspect="1"/>
          </p:cNvPicPr>
          <p:nvPr>
            <p:ph idx="1"/>
          </p:nvPr>
        </p:nvPicPr>
        <p:blipFill>
          <a:blip r:embed="rId2"/>
          <a:stretch>
            <a:fillRect/>
          </a:stretch>
        </p:blipFill>
        <p:spPr>
          <a:xfrm>
            <a:off x="2314631" y="1357989"/>
            <a:ext cx="4685936" cy="5414320"/>
          </a:xfrm>
          <a:prstGeom prst="rect">
            <a:avLst/>
          </a:prstGeom>
        </p:spPr>
      </p:pic>
    </p:spTree>
    <p:extLst>
      <p:ext uri="{BB962C8B-B14F-4D97-AF65-F5344CB8AC3E}">
        <p14:creationId xmlns:p14="http://schemas.microsoft.com/office/powerpoint/2010/main" val="4147478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ADB48-C6C5-0480-6545-74BB18E650A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1E97A11-7ACC-6F4A-04EF-3428D04D69FE}"/>
              </a:ext>
            </a:extLst>
          </p:cNvPr>
          <p:cNvSpPr>
            <a:spLocks noGrp="1"/>
          </p:cNvSpPr>
          <p:nvPr>
            <p:ph type="title"/>
          </p:nvPr>
        </p:nvSpPr>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ウイスキーの様々な飲み方</a:t>
            </a:r>
          </a:p>
        </p:txBody>
      </p:sp>
      <p:pic>
        <p:nvPicPr>
          <p:cNvPr id="5" name="コンテンツ プレースホルダー 4">
            <a:extLst>
              <a:ext uri="{FF2B5EF4-FFF2-40B4-BE49-F238E27FC236}">
                <a16:creationId xmlns:a16="http://schemas.microsoft.com/office/drawing/2014/main" id="{2A1F77C7-790F-D6D1-AECF-C9D4BE4C3B8C}"/>
              </a:ext>
            </a:extLst>
          </p:cNvPr>
          <p:cNvPicPr>
            <a:picLocks noGrp="1" noChangeAspect="1"/>
          </p:cNvPicPr>
          <p:nvPr>
            <p:ph idx="1"/>
          </p:nvPr>
        </p:nvPicPr>
        <p:blipFill>
          <a:blip r:embed="rId2"/>
          <a:stretch>
            <a:fillRect/>
          </a:stretch>
        </p:blipFill>
        <p:spPr>
          <a:xfrm>
            <a:off x="2728572" y="1456853"/>
            <a:ext cx="4124512" cy="5401147"/>
          </a:xfrm>
          <a:prstGeom prst="rect">
            <a:avLst/>
          </a:prstGeom>
        </p:spPr>
      </p:pic>
      <p:sp>
        <p:nvSpPr>
          <p:cNvPr id="6" name="正方形/長方形 5">
            <a:extLst>
              <a:ext uri="{FF2B5EF4-FFF2-40B4-BE49-F238E27FC236}">
                <a16:creationId xmlns:a16="http://schemas.microsoft.com/office/drawing/2014/main" id="{9489A9AB-23B3-8596-2DA5-C9B842A5F5B4}"/>
              </a:ext>
            </a:extLst>
          </p:cNvPr>
          <p:cNvSpPr/>
          <p:nvPr/>
        </p:nvSpPr>
        <p:spPr>
          <a:xfrm>
            <a:off x="2880852" y="1376516"/>
            <a:ext cx="727587" cy="7472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2664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2F0D5-D236-E365-510E-C689D8241B3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EFD831E-C4C9-5EA8-13DE-49D10C59DDA4}"/>
              </a:ext>
            </a:extLst>
          </p:cNvPr>
          <p:cNvSpPr>
            <a:spLocks noGrp="1"/>
          </p:cNvSpPr>
          <p:nvPr>
            <p:ph type="title"/>
          </p:nvPr>
        </p:nvSpPr>
        <p:spPr>
          <a:xfrm>
            <a:off x="628650" y="2479062"/>
            <a:ext cx="7886700" cy="1325563"/>
          </a:xfrm>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しっかり今日は飲みましょう！</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帰りは気を付けて！</a:t>
            </a:r>
          </a:p>
        </p:txBody>
      </p:sp>
    </p:spTree>
    <p:extLst>
      <p:ext uri="{BB962C8B-B14F-4D97-AF65-F5344CB8AC3E}">
        <p14:creationId xmlns:p14="http://schemas.microsoft.com/office/powerpoint/2010/main" val="1441903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D0679-5D57-9449-34BD-F551B8532D5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C98805A-9131-E8E0-2EB7-84FE035E0514}"/>
              </a:ext>
            </a:extLst>
          </p:cNvPr>
          <p:cNvSpPr>
            <a:spLocks noGrp="1"/>
          </p:cNvSpPr>
          <p:nvPr>
            <p:ph type="title"/>
          </p:nvPr>
        </p:nvSpPr>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基本ウイスキーの３分類</a:t>
            </a:r>
          </a:p>
        </p:txBody>
      </p:sp>
      <p:sp>
        <p:nvSpPr>
          <p:cNvPr id="3" name="コンテンツ プレースホルダー 2">
            <a:extLst>
              <a:ext uri="{FF2B5EF4-FFF2-40B4-BE49-F238E27FC236}">
                <a16:creationId xmlns:a16="http://schemas.microsoft.com/office/drawing/2014/main" id="{EE939D9D-597B-996F-4954-39B2E48FDFF7}"/>
              </a:ext>
            </a:extLst>
          </p:cNvPr>
          <p:cNvSpPr>
            <a:spLocks noGrp="1"/>
          </p:cNvSpPr>
          <p:nvPr>
            <p:ph idx="1"/>
          </p:nvPr>
        </p:nvSpPr>
        <p:spPr>
          <a:xfrm>
            <a:off x="628650" y="1825625"/>
            <a:ext cx="8377698" cy="4351338"/>
          </a:xfrm>
        </p:spPr>
        <p:txBody>
          <a:bodyPr/>
          <a:lstStyle/>
          <a:p>
            <a:r>
              <a:rPr kumimoji="1" lang="ja-JP" altLang="en-US" u="sng" dirty="0">
                <a:solidFill>
                  <a:srgbClr val="FF0000"/>
                </a:solidFill>
                <a:latin typeface="HGP創英角ﾎﾟｯﾌﾟ体" panose="040B0A00000000000000" pitchFamily="50" charset="-128"/>
                <a:ea typeface="HGP創英角ﾎﾟｯﾌﾟ体" panose="040B0A00000000000000" pitchFamily="50" charset="-128"/>
              </a:rPr>
              <a:t>モルト・ウイスキー</a:t>
            </a:r>
            <a:r>
              <a:rPr kumimoji="1" lang="ja-JP" altLang="en-US" dirty="0">
                <a:latin typeface="HGP創英角ﾎﾟｯﾌﾟ体" panose="040B0A00000000000000" pitchFamily="50" charset="-128"/>
                <a:ea typeface="HGP創英角ﾎﾟｯﾌﾟ体" panose="040B0A00000000000000" pitchFamily="50" charset="-128"/>
              </a:rPr>
              <a:t>：麦芽のみで製造</a:t>
            </a:r>
            <a:endParaRPr kumimoji="1" lang="en-US" altLang="ja-JP" dirty="0">
              <a:latin typeface="HGP創英角ﾎﾟｯﾌﾟ体" panose="040B0A00000000000000" pitchFamily="50" charset="-128"/>
              <a:ea typeface="HGP創英角ﾎﾟｯﾌﾟ体" panose="040B0A00000000000000" pitchFamily="50" charset="-128"/>
            </a:endParaRPr>
          </a:p>
          <a:p>
            <a:r>
              <a:rPr kumimoji="1" lang="ja-JP" altLang="en-US" u="sng" dirty="0">
                <a:solidFill>
                  <a:srgbClr val="00B0F0"/>
                </a:solidFill>
                <a:latin typeface="HGP創英角ﾎﾟｯﾌﾟ体" panose="040B0A00000000000000" pitchFamily="50" charset="-128"/>
                <a:ea typeface="HGP創英角ﾎﾟｯﾌﾟ体" panose="040B0A00000000000000" pitchFamily="50" charset="-128"/>
              </a:rPr>
              <a:t>グレーン・ウイスキー</a:t>
            </a:r>
            <a:r>
              <a:rPr kumimoji="1" lang="ja-JP" altLang="en-US" dirty="0">
                <a:latin typeface="HGP創英角ﾎﾟｯﾌﾟ体" panose="040B0A00000000000000" pitchFamily="50" charset="-128"/>
                <a:ea typeface="HGP創英角ﾎﾟｯﾌﾟ体" panose="040B0A00000000000000" pitchFamily="50" charset="-128"/>
              </a:rPr>
              <a:t>：トウモロコシ、ライ麦</a:t>
            </a:r>
            <a:endParaRPr kumimoji="1" lang="en-US" altLang="ja-JP" dirty="0">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dirty="0">
                <a:latin typeface="HGP創英角ﾎﾟｯﾌﾟ体" panose="040B0A00000000000000" pitchFamily="50" charset="-128"/>
                <a:ea typeface="HGP創英角ﾎﾟｯﾌﾟ体" panose="040B0A00000000000000" pitchFamily="50" charset="-128"/>
              </a:rPr>
              <a:t>　　　　　　　　　　　　　　 小麦、大麦などの穀物で製造</a:t>
            </a:r>
            <a:endParaRPr kumimoji="1" lang="en-US" altLang="ja-JP" dirty="0">
              <a:latin typeface="HGP創英角ﾎﾟｯﾌﾟ体" panose="040B0A00000000000000" pitchFamily="50" charset="-128"/>
              <a:ea typeface="HGP創英角ﾎﾟｯﾌﾟ体" panose="040B0A00000000000000" pitchFamily="50" charset="-128"/>
            </a:endParaRPr>
          </a:p>
          <a:p>
            <a:r>
              <a:rPr kumimoji="1" lang="ja-JP" altLang="en-US" u="sng" dirty="0">
                <a:solidFill>
                  <a:srgbClr val="00B050"/>
                </a:solidFill>
                <a:latin typeface="HGP創英角ﾎﾟｯﾌﾟ体" panose="040B0A00000000000000" pitchFamily="50" charset="-128"/>
                <a:ea typeface="HGP創英角ﾎﾟｯﾌﾟ体" panose="040B0A00000000000000" pitchFamily="50" charset="-128"/>
              </a:rPr>
              <a:t>ブレンデッド・ウイスキー</a:t>
            </a:r>
            <a:r>
              <a:rPr kumimoji="1" lang="ja-JP" altLang="en-US" dirty="0">
                <a:latin typeface="HGP創英角ﾎﾟｯﾌﾟ体" panose="040B0A00000000000000" pitchFamily="50" charset="-128"/>
                <a:ea typeface="HGP創英角ﾎﾟｯﾌﾟ体" panose="040B0A00000000000000" pitchFamily="50" charset="-128"/>
              </a:rPr>
              <a:t>：モルト＋グレーンウイスキー</a:t>
            </a:r>
            <a:endParaRPr kumimoji="1" lang="en-US" altLang="ja-JP" dirty="0">
              <a:latin typeface="HGP創英角ﾎﾟｯﾌﾟ体" panose="040B0A00000000000000" pitchFamily="50" charset="-128"/>
              <a:ea typeface="HGP創英角ﾎﾟｯﾌﾟ体" panose="040B0A00000000000000" pitchFamily="50" charset="-128"/>
            </a:endParaRPr>
          </a:p>
          <a:p>
            <a:endParaRPr lang="en-US" altLang="ja-JP"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dirty="0">
                <a:latin typeface="HGP創英角ﾎﾟｯﾌﾟ体" panose="040B0A00000000000000" pitchFamily="50" charset="-128"/>
                <a:ea typeface="HGP創英角ﾎﾟｯﾌﾟ体" panose="040B0A00000000000000" pitchFamily="50" charset="-128"/>
              </a:rPr>
              <a:t>細かい資料を見たい人は次のページに載せてます</a:t>
            </a:r>
            <a:endParaRPr lang="en-US" altLang="ja-JP"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843153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4B85F-6F8E-50BE-C70A-5C683AE6756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CEC1282-50E8-8198-8910-392FD553C409}"/>
              </a:ext>
            </a:extLst>
          </p:cNvPr>
          <p:cNvSpPr>
            <a:spLocks noGrp="1"/>
          </p:cNvSpPr>
          <p:nvPr>
            <p:ph type="title"/>
          </p:nvPr>
        </p:nvSpPr>
        <p:spPr/>
        <p:txBody>
          <a:bodyPr/>
          <a:lstStyle/>
          <a:p>
            <a:r>
              <a:rPr lang="ja-JP" altLang="en-US" dirty="0">
                <a:latin typeface="HGP創英角ﾎﾟｯﾌﾟ体" panose="040B0A00000000000000" pitchFamily="50" charset="-128"/>
                <a:ea typeface="HGP創英角ﾎﾟｯﾌﾟ体" panose="040B0A00000000000000" pitchFamily="50" charset="-128"/>
              </a:rPr>
              <a:t>基本ウイスキーの３分類</a:t>
            </a:r>
            <a:endParaRPr kumimoji="1" lang="ja-JP" altLang="en-US" dirty="0">
              <a:latin typeface="HGP創英角ﾎﾟｯﾌﾟ体" panose="040B0A00000000000000" pitchFamily="50" charset="-128"/>
              <a:ea typeface="HGP創英角ﾎﾟｯﾌﾟ体" panose="040B0A00000000000000" pitchFamily="50" charset="-128"/>
            </a:endParaRPr>
          </a:p>
        </p:txBody>
      </p:sp>
      <p:pic>
        <p:nvPicPr>
          <p:cNvPr id="7" name="図 6">
            <a:extLst>
              <a:ext uri="{FF2B5EF4-FFF2-40B4-BE49-F238E27FC236}">
                <a16:creationId xmlns:a16="http://schemas.microsoft.com/office/drawing/2014/main" id="{A3A0403C-6C4F-099B-D46E-58667FEC5383}"/>
              </a:ext>
            </a:extLst>
          </p:cNvPr>
          <p:cNvPicPr>
            <a:picLocks noChangeAspect="1"/>
          </p:cNvPicPr>
          <p:nvPr/>
        </p:nvPicPr>
        <p:blipFill>
          <a:blip r:embed="rId2"/>
          <a:stretch>
            <a:fillRect/>
          </a:stretch>
        </p:blipFill>
        <p:spPr>
          <a:xfrm>
            <a:off x="0" y="2203962"/>
            <a:ext cx="4404852" cy="4121859"/>
          </a:xfrm>
          <a:prstGeom prst="rect">
            <a:avLst/>
          </a:prstGeom>
        </p:spPr>
      </p:pic>
      <p:pic>
        <p:nvPicPr>
          <p:cNvPr id="9" name="図 8">
            <a:extLst>
              <a:ext uri="{FF2B5EF4-FFF2-40B4-BE49-F238E27FC236}">
                <a16:creationId xmlns:a16="http://schemas.microsoft.com/office/drawing/2014/main" id="{56F4D1ED-9B71-A606-8412-278163709D69}"/>
              </a:ext>
            </a:extLst>
          </p:cNvPr>
          <p:cNvPicPr>
            <a:picLocks noChangeAspect="1"/>
          </p:cNvPicPr>
          <p:nvPr/>
        </p:nvPicPr>
        <p:blipFill>
          <a:blip r:embed="rId3"/>
          <a:stretch>
            <a:fillRect/>
          </a:stretch>
        </p:blipFill>
        <p:spPr>
          <a:xfrm>
            <a:off x="4404852" y="2203963"/>
            <a:ext cx="4578944" cy="3095624"/>
          </a:xfrm>
          <a:prstGeom prst="rect">
            <a:avLst/>
          </a:prstGeom>
        </p:spPr>
      </p:pic>
    </p:spTree>
    <p:extLst>
      <p:ext uri="{BB962C8B-B14F-4D97-AF65-F5344CB8AC3E}">
        <p14:creationId xmlns:p14="http://schemas.microsoft.com/office/powerpoint/2010/main" val="1099015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23309-0CB9-3A75-CA6C-65115D90476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2BF6EB4-3AFD-C52E-EE49-02B49C1A9E25}"/>
              </a:ext>
            </a:extLst>
          </p:cNvPr>
          <p:cNvSpPr>
            <a:spLocks noGrp="1"/>
          </p:cNvSpPr>
          <p:nvPr>
            <p:ph type="title"/>
          </p:nvPr>
        </p:nvSpPr>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モルトウイスキーを知る</a:t>
            </a:r>
          </a:p>
        </p:txBody>
      </p:sp>
      <p:sp>
        <p:nvSpPr>
          <p:cNvPr id="3" name="コンテンツ プレースホルダー 2">
            <a:extLst>
              <a:ext uri="{FF2B5EF4-FFF2-40B4-BE49-F238E27FC236}">
                <a16:creationId xmlns:a16="http://schemas.microsoft.com/office/drawing/2014/main" id="{5DCBCE54-FEFA-9DD9-CE7A-3695224B96BA}"/>
              </a:ext>
            </a:extLst>
          </p:cNvPr>
          <p:cNvSpPr>
            <a:spLocks noGrp="1"/>
          </p:cNvSpPr>
          <p:nvPr>
            <p:ph idx="1"/>
          </p:nvPr>
        </p:nvSpPr>
        <p:spPr>
          <a:xfrm>
            <a:off x="628650" y="1825625"/>
            <a:ext cx="8220382" cy="4351338"/>
          </a:xfrm>
        </p:spPr>
        <p:txBody>
          <a:bodyPr>
            <a:normAutofit fontScale="92500" lnSpcReduction="20000"/>
          </a:bodyPr>
          <a:lstStyle/>
          <a:p>
            <a:r>
              <a:rPr kumimoji="1" lang="ja-JP" altLang="en-US" dirty="0">
                <a:latin typeface="HGP創英角ﾎﾟｯﾌﾟ体" panose="040B0A00000000000000" pitchFamily="50" charset="-128"/>
                <a:ea typeface="HGP創英角ﾎﾟｯﾌﾟ体" panose="040B0A00000000000000" pitchFamily="50" charset="-128"/>
              </a:rPr>
              <a:t>モルト：</a:t>
            </a:r>
            <a:r>
              <a:rPr kumimoji="1" lang="ja-JP" altLang="en-US" dirty="0">
                <a:solidFill>
                  <a:srgbClr val="FF0000"/>
                </a:solidFill>
                <a:latin typeface="HGP創英角ﾎﾟｯﾌﾟ体" panose="040B0A00000000000000" pitchFamily="50" charset="-128"/>
                <a:ea typeface="HGP創英角ﾎﾟｯﾌﾟ体" panose="040B0A00000000000000" pitchFamily="50" charset="-128"/>
              </a:rPr>
              <a:t>大麦の麦芽</a:t>
            </a:r>
            <a:r>
              <a:rPr kumimoji="1" lang="ja-JP" altLang="en-US" dirty="0">
                <a:latin typeface="HGP創英角ﾎﾟｯﾌﾟ体" panose="040B0A00000000000000" pitchFamily="50" charset="-128"/>
                <a:ea typeface="HGP創英角ﾎﾟｯﾌﾟ体" panose="040B0A00000000000000" pitchFamily="50" charset="-128"/>
              </a:rPr>
              <a:t>のこと</a:t>
            </a:r>
            <a:endParaRPr lang="en-US" altLang="ja-JP" dirty="0">
              <a:latin typeface="HGP創英角ﾎﾟｯﾌﾟ体" panose="040B0A00000000000000" pitchFamily="50" charset="-128"/>
              <a:ea typeface="HGP創英角ﾎﾟｯﾌﾟ体" panose="040B0A00000000000000" pitchFamily="50" charset="-128"/>
            </a:endParaRPr>
          </a:p>
          <a:p>
            <a:r>
              <a:rPr kumimoji="1" lang="ja-JP" altLang="en-US" dirty="0">
                <a:latin typeface="HGP創英角ﾎﾟｯﾌﾟ体" panose="040B0A00000000000000" pitchFamily="50" charset="-128"/>
                <a:ea typeface="HGP創英角ﾎﾟｯﾌﾟ体" panose="040B0A00000000000000" pitchFamily="50" charset="-128"/>
              </a:rPr>
              <a:t>麦芽のみを原料に</a:t>
            </a:r>
            <a:br>
              <a:rPr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単式蒸留器で蒸留するウイスキー</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→モルト・ウイスキー</a:t>
            </a:r>
            <a:endParaRPr kumimoji="1" lang="en-US" altLang="ja-JP" dirty="0">
              <a:latin typeface="HGP創英角ﾎﾟｯﾌﾟ体" panose="040B0A00000000000000" pitchFamily="50" charset="-128"/>
              <a:ea typeface="HGP創英角ﾎﾟｯﾌﾟ体" panose="040B0A00000000000000" pitchFamily="50" charset="-128"/>
            </a:endParaRPr>
          </a:p>
          <a:p>
            <a:pPr marL="0" indent="0">
              <a:buNone/>
            </a:pPr>
            <a:r>
              <a:rPr kumimoji="1" lang="en-US" altLang="ja-JP" dirty="0">
                <a:latin typeface="HGP創英角ﾎﾟｯﾌﾟ体" panose="040B0A00000000000000" pitchFamily="50" charset="-128"/>
                <a:ea typeface="HGP創英角ﾎﾟｯﾌﾟ体" panose="040B0A00000000000000" pitchFamily="50" charset="-128"/>
              </a:rPr>
              <a:t>※</a:t>
            </a:r>
            <a:r>
              <a:rPr kumimoji="1" lang="ja-JP" altLang="en-US" dirty="0">
                <a:latin typeface="HGP創英角ﾎﾟｯﾌﾟ体" panose="040B0A00000000000000" pitchFamily="50" charset="-128"/>
                <a:ea typeface="HGP創英角ﾎﾟｯﾌﾟ体" panose="040B0A00000000000000" pitchFamily="50" charset="-128"/>
              </a:rPr>
              <a:t>その中でも１か所の蒸留所だけで作られ</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　 ボトルに詰められたものは</a:t>
            </a:r>
            <a:r>
              <a:rPr kumimoji="1" lang="ja-JP" altLang="en-US" dirty="0">
                <a:solidFill>
                  <a:srgbClr val="FF0000"/>
                </a:solidFill>
                <a:latin typeface="HGP創英角ﾎﾟｯﾌﾟ体" panose="040B0A00000000000000" pitchFamily="50" charset="-128"/>
                <a:ea typeface="HGP創英角ﾎﾟｯﾌﾟ体" panose="040B0A00000000000000" pitchFamily="50" charset="-128"/>
              </a:rPr>
              <a:t>シングル・モルト</a:t>
            </a:r>
            <a:r>
              <a:rPr kumimoji="1" lang="ja-JP" altLang="en-US" dirty="0">
                <a:latin typeface="HGP創英角ﾎﾟｯﾌﾟ体" panose="040B0A00000000000000" pitchFamily="50" charset="-128"/>
                <a:ea typeface="HGP創英角ﾎﾟｯﾌﾟ体" panose="040B0A00000000000000" pitchFamily="50" charset="-128"/>
              </a:rPr>
              <a:t>と呼ぶ</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→蒸留所の個性が明確に表現される</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　 例、同じ蒸留所の○○</a:t>
            </a:r>
            <a:r>
              <a:rPr kumimoji="1" lang="en-US" altLang="ja-JP" dirty="0">
                <a:latin typeface="HGP創英角ﾎﾟｯﾌﾟ体" panose="040B0A00000000000000" pitchFamily="50" charset="-128"/>
                <a:ea typeface="HGP創英角ﾎﾟｯﾌﾟ体" panose="040B0A00000000000000" pitchFamily="50" charset="-128"/>
              </a:rPr>
              <a:t>5</a:t>
            </a:r>
            <a:r>
              <a:rPr kumimoji="1" lang="ja-JP" altLang="en-US" dirty="0">
                <a:latin typeface="HGP創英角ﾎﾟｯﾌﾟ体" panose="040B0A00000000000000" pitchFamily="50" charset="-128"/>
                <a:ea typeface="HGP創英角ﾎﾟｯﾌﾟ体" panose="040B0A00000000000000" pitchFamily="50" charset="-128"/>
              </a:rPr>
              <a:t>年、８年、１２年を混ぜて</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　　　　○○５年シングルモルトとして販売されている</a:t>
            </a:r>
            <a:endParaRPr kumimoji="1" lang="en-US" altLang="ja-JP" dirty="0">
              <a:latin typeface="HGP創英角ﾎﾟｯﾌﾟ体" panose="040B0A00000000000000" pitchFamily="50" charset="-128"/>
              <a:ea typeface="HGP創英角ﾎﾟｯﾌﾟ体" panose="040B0A00000000000000" pitchFamily="50" charset="-128"/>
            </a:endParaRPr>
          </a:p>
          <a:p>
            <a:pPr marL="0" indent="0">
              <a:buNone/>
            </a:pPr>
            <a:endParaRPr lang="en-US" altLang="ja-JP" dirty="0">
              <a:latin typeface="HGP創英角ﾎﾟｯﾌﾟ体" panose="040B0A00000000000000" pitchFamily="50" charset="-128"/>
              <a:ea typeface="HGP創英角ﾎﾟｯﾌﾟ体" panose="040B0A00000000000000" pitchFamily="50" charset="-128"/>
            </a:endParaRPr>
          </a:p>
          <a:p>
            <a:pPr marL="0" indent="0">
              <a:buNone/>
            </a:pPr>
            <a:r>
              <a:rPr kumimoji="1" lang="en-US" altLang="ja-JP" dirty="0">
                <a:latin typeface="HGP創英角ﾎﾟｯﾌﾟ体" panose="040B0A00000000000000" pitchFamily="50" charset="-128"/>
                <a:ea typeface="HGP創英角ﾎﾟｯﾌﾟ体" panose="040B0A00000000000000" pitchFamily="50" charset="-128"/>
              </a:rPr>
              <a:t>※</a:t>
            </a:r>
            <a:r>
              <a:rPr kumimoji="1" lang="ja-JP" altLang="en-US" dirty="0">
                <a:latin typeface="HGP創英角ﾎﾟｯﾌﾟ体" panose="040B0A00000000000000" pitchFamily="50" charset="-128"/>
                <a:ea typeface="HGP創英角ﾎﾟｯﾌﾟ体" panose="040B0A00000000000000" pitchFamily="50" charset="-128"/>
              </a:rPr>
              <a:t>一つの樽で作られたものから瓶詰されたものを</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　 シングルカスク、シングルバレルと呼ばれている</a:t>
            </a:r>
            <a:endParaRPr kumimoji="1" lang="en-US" altLang="ja-JP" dirty="0">
              <a:latin typeface="HGP創英角ﾎﾟｯﾌﾟ体" panose="040B0A00000000000000" pitchFamily="50" charset="-128"/>
              <a:ea typeface="HGP創英角ﾎﾟｯﾌﾟ体" panose="040B0A00000000000000" pitchFamily="50" charset="-128"/>
            </a:endParaRPr>
          </a:p>
        </p:txBody>
      </p:sp>
      <p:pic>
        <p:nvPicPr>
          <p:cNvPr id="5" name="図 4">
            <a:extLst>
              <a:ext uri="{FF2B5EF4-FFF2-40B4-BE49-F238E27FC236}">
                <a16:creationId xmlns:a16="http://schemas.microsoft.com/office/drawing/2014/main" id="{0530ADC7-4E68-6124-F4E9-CFA0C8C05A7E}"/>
              </a:ext>
            </a:extLst>
          </p:cNvPr>
          <p:cNvPicPr>
            <a:picLocks noChangeAspect="1"/>
          </p:cNvPicPr>
          <p:nvPr/>
        </p:nvPicPr>
        <p:blipFill>
          <a:blip r:embed="rId2"/>
          <a:stretch>
            <a:fillRect/>
          </a:stretch>
        </p:blipFill>
        <p:spPr>
          <a:xfrm>
            <a:off x="6229152" y="1360336"/>
            <a:ext cx="2286198" cy="1836579"/>
          </a:xfrm>
          <a:prstGeom prst="rect">
            <a:avLst/>
          </a:prstGeom>
        </p:spPr>
      </p:pic>
    </p:spTree>
    <p:extLst>
      <p:ext uri="{BB962C8B-B14F-4D97-AF65-F5344CB8AC3E}">
        <p14:creationId xmlns:p14="http://schemas.microsoft.com/office/powerpoint/2010/main" val="3849253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80B8B-D7BE-F5E3-B6F1-995A965D55D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AB7B61E-3E75-FF0E-9F8F-4546AB5757CC}"/>
              </a:ext>
            </a:extLst>
          </p:cNvPr>
          <p:cNvSpPr>
            <a:spLocks noGrp="1"/>
          </p:cNvSpPr>
          <p:nvPr>
            <p:ph type="title"/>
          </p:nvPr>
        </p:nvSpPr>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グレーンウイスキーを知る</a:t>
            </a:r>
          </a:p>
        </p:txBody>
      </p:sp>
      <p:sp>
        <p:nvSpPr>
          <p:cNvPr id="3" name="コンテンツ プレースホルダー 2">
            <a:extLst>
              <a:ext uri="{FF2B5EF4-FFF2-40B4-BE49-F238E27FC236}">
                <a16:creationId xmlns:a16="http://schemas.microsoft.com/office/drawing/2014/main" id="{A869455B-C4BD-826F-A253-FDCE3B6E2388}"/>
              </a:ext>
            </a:extLst>
          </p:cNvPr>
          <p:cNvSpPr>
            <a:spLocks noGrp="1"/>
          </p:cNvSpPr>
          <p:nvPr>
            <p:ph idx="1"/>
          </p:nvPr>
        </p:nvSpPr>
        <p:spPr/>
        <p:txBody>
          <a:bodyPr>
            <a:normAutofit/>
          </a:bodyPr>
          <a:lstStyle/>
          <a:p>
            <a:r>
              <a:rPr kumimoji="1" lang="ja-JP" altLang="en-US" dirty="0">
                <a:latin typeface="HGP創英角ﾎﾟｯﾌﾟ体" panose="040B0A00000000000000" pitchFamily="50" charset="-128"/>
                <a:ea typeface="HGP創英角ﾎﾟｯﾌﾟ体" panose="040B0A00000000000000" pitchFamily="50" charset="-128"/>
              </a:rPr>
              <a:t>グレーン：穀物の粒を意味</a:t>
            </a:r>
            <a:endParaRPr kumimoji="1" lang="en-US" altLang="ja-JP" dirty="0">
              <a:latin typeface="HGP創英角ﾎﾟｯﾌﾟ体" panose="040B0A00000000000000" pitchFamily="50" charset="-128"/>
              <a:ea typeface="HGP創英角ﾎﾟｯﾌﾟ体" panose="040B0A00000000000000" pitchFamily="50" charset="-128"/>
            </a:endParaRPr>
          </a:p>
          <a:p>
            <a:r>
              <a:rPr kumimoji="1" lang="ja-JP" altLang="en-US" dirty="0">
                <a:latin typeface="HGP創英角ﾎﾟｯﾌﾟ体" panose="040B0A00000000000000" pitchFamily="50" charset="-128"/>
                <a:ea typeface="HGP創英角ﾎﾟｯﾌﾟ体" panose="040B0A00000000000000" pitchFamily="50" charset="-128"/>
              </a:rPr>
              <a:t>トウモロコシや小麦、ライ麦などを原料に作られた</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ウイスキーの総称がグレーン・ウイスキー</a:t>
            </a:r>
            <a:endParaRPr kumimoji="1" lang="en-US" altLang="ja-JP" dirty="0">
              <a:latin typeface="HGP創英角ﾎﾟｯﾌﾟ体" panose="040B0A00000000000000" pitchFamily="50" charset="-128"/>
              <a:ea typeface="HGP創英角ﾎﾟｯﾌﾟ体" panose="040B0A00000000000000" pitchFamily="50" charset="-128"/>
            </a:endParaRPr>
          </a:p>
          <a:p>
            <a:r>
              <a:rPr lang="ja-JP" altLang="en-US" dirty="0">
                <a:latin typeface="HGP創英角ﾎﾟｯﾌﾟ体" panose="040B0A00000000000000" pitchFamily="50" charset="-128"/>
                <a:ea typeface="HGP創英角ﾎﾟｯﾌﾟ体" panose="040B0A00000000000000" pitchFamily="50" charset="-128"/>
              </a:rPr>
              <a:t>モルトウイスキーと異なり連続式蒸留器で蒸留</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a:t>
            </a:r>
            <a:r>
              <a:rPr lang="ja-JP" altLang="en-US" dirty="0">
                <a:solidFill>
                  <a:srgbClr val="FF0000"/>
                </a:solidFill>
                <a:latin typeface="HGP創英角ﾎﾟｯﾌﾟ体" panose="040B0A00000000000000" pitchFamily="50" charset="-128"/>
                <a:ea typeface="HGP創英角ﾎﾟｯﾌﾟ体" panose="040B0A00000000000000" pitchFamily="50" charset="-128"/>
              </a:rPr>
              <a:t>味わいが軽く穏やか</a:t>
            </a:r>
            <a:r>
              <a:rPr lang="ja-JP" altLang="en-US" dirty="0">
                <a:latin typeface="HGP創英角ﾎﾟｯﾌﾟ体" panose="040B0A00000000000000" pitchFamily="50" charset="-128"/>
                <a:ea typeface="HGP創英角ﾎﾟｯﾌﾟ体" panose="040B0A00000000000000" pitchFamily="50" charset="-128"/>
              </a:rPr>
              <a:t>になる</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→別名</a:t>
            </a:r>
            <a:r>
              <a:rPr lang="en-US" altLang="ja-JP" dirty="0">
                <a:latin typeface="HGP創英角ﾎﾟｯﾌﾟ体" panose="040B0A00000000000000" pitchFamily="50" charset="-128"/>
                <a:ea typeface="HGP創英角ﾎﾟｯﾌﾟ体" panose="040B0A00000000000000" pitchFamily="50" charset="-128"/>
              </a:rPr>
              <a:t>【</a:t>
            </a:r>
            <a:r>
              <a:rPr lang="ja-JP" altLang="en-US" dirty="0">
                <a:latin typeface="HGP創英角ﾎﾟｯﾌﾟ体" panose="040B0A00000000000000" pitchFamily="50" charset="-128"/>
                <a:ea typeface="HGP創英角ﾎﾟｯﾌﾟ体" panose="040B0A00000000000000" pitchFamily="50" charset="-128"/>
              </a:rPr>
              <a:t>静かな蒸留酒</a:t>
            </a:r>
            <a:r>
              <a:rPr lang="en-US" altLang="ja-JP" dirty="0">
                <a:latin typeface="HGP創英角ﾎﾟｯﾌﾟ体" panose="040B0A00000000000000" pitchFamily="50" charset="-128"/>
                <a:ea typeface="HGP創英角ﾎﾟｯﾌﾟ体" panose="040B0A00000000000000" pitchFamily="50" charset="-128"/>
              </a:rPr>
              <a:t>】</a:t>
            </a:r>
            <a:r>
              <a:rPr lang="ja-JP" altLang="en-US" dirty="0">
                <a:latin typeface="HGP創英角ﾎﾟｯﾌﾟ体" panose="040B0A00000000000000" pitchFamily="50" charset="-128"/>
                <a:ea typeface="HGP創英角ﾎﾟｯﾌﾟ体" panose="040B0A00000000000000" pitchFamily="50" charset="-128"/>
              </a:rPr>
              <a:t>とも呼ばれる</a:t>
            </a:r>
            <a:br>
              <a:rPr lang="en-US" altLang="ja-JP" dirty="0">
                <a:latin typeface="HGP創英角ﾎﾟｯﾌﾟ体" panose="040B0A00000000000000" pitchFamily="50" charset="-128"/>
                <a:ea typeface="HGP創英角ﾎﾟｯﾌﾟ体" panose="040B0A00000000000000" pitchFamily="50" charset="-128"/>
              </a:rPr>
            </a:br>
            <a:r>
              <a:rPr lang="en-US" altLang="ja-JP" sz="2000" dirty="0">
                <a:latin typeface="HGP創英角ﾎﾟｯﾌﾟ体" panose="040B0A00000000000000" pitchFamily="50" charset="-128"/>
                <a:ea typeface="HGP創英角ﾎﾟｯﾌﾟ体" panose="040B0A00000000000000" pitchFamily="50" charset="-128"/>
              </a:rPr>
              <a:t>※</a:t>
            </a:r>
            <a:r>
              <a:rPr lang="ja-JP" altLang="en-US" sz="2000" dirty="0">
                <a:latin typeface="HGP創英角ﾎﾟｯﾌﾟ体" panose="040B0A00000000000000" pitchFamily="50" charset="-128"/>
                <a:ea typeface="HGP創英角ﾎﾟｯﾌﾟ体" panose="040B0A00000000000000" pitchFamily="50" charset="-128"/>
              </a:rPr>
              <a:t>世界ではグレーンウイスキーは珍しいが日本では多い</a:t>
            </a:r>
            <a:endParaRPr lang="en-US" altLang="ja-JP" sz="2000" dirty="0">
              <a:latin typeface="HGP創英角ﾎﾟｯﾌﾟ体" panose="040B0A00000000000000" pitchFamily="50" charset="-128"/>
              <a:ea typeface="HGP創英角ﾎﾟｯﾌﾟ体" panose="040B0A00000000000000" pitchFamily="50" charset="-128"/>
            </a:endParaRPr>
          </a:p>
          <a:p>
            <a:r>
              <a:rPr lang="ja-JP" altLang="en-US" dirty="0">
                <a:latin typeface="HGP創英角ﾎﾟｯﾌﾟ体" panose="040B0A00000000000000" pitchFamily="50" charset="-128"/>
                <a:ea typeface="HGP創英角ﾎﾟｯﾌﾟ体" panose="040B0A00000000000000" pitchFamily="50" charset="-128"/>
              </a:rPr>
              <a:t>原価の安い穀物原料で作ることや大量生産が</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可能なことから大半はブレンド用として</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使用されることがほとんど</a:t>
            </a:r>
            <a:endParaRPr lang="en-US" altLang="ja-JP" dirty="0">
              <a:latin typeface="HGP創英角ﾎﾟｯﾌﾟ体" panose="040B0A00000000000000" pitchFamily="50" charset="-128"/>
              <a:ea typeface="HGP創英角ﾎﾟｯﾌﾟ体" panose="040B0A00000000000000" pitchFamily="50" charset="-128"/>
            </a:endParaRPr>
          </a:p>
        </p:txBody>
      </p:sp>
      <p:pic>
        <p:nvPicPr>
          <p:cNvPr id="5" name="図 4">
            <a:extLst>
              <a:ext uri="{FF2B5EF4-FFF2-40B4-BE49-F238E27FC236}">
                <a16:creationId xmlns:a16="http://schemas.microsoft.com/office/drawing/2014/main" id="{37958A4A-D469-6264-DE05-9539294C4213}"/>
              </a:ext>
            </a:extLst>
          </p:cNvPr>
          <p:cNvPicPr>
            <a:picLocks noChangeAspect="1"/>
          </p:cNvPicPr>
          <p:nvPr/>
        </p:nvPicPr>
        <p:blipFill>
          <a:blip r:embed="rId2"/>
          <a:stretch>
            <a:fillRect/>
          </a:stretch>
        </p:blipFill>
        <p:spPr>
          <a:xfrm>
            <a:off x="7069580" y="681037"/>
            <a:ext cx="1356478" cy="1699407"/>
          </a:xfrm>
          <a:prstGeom prst="rect">
            <a:avLst/>
          </a:prstGeom>
        </p:spPr>
      </p:pic>
    </p:spTree>
    <p:extLst>
      <p:ext uri="{BB962C8B-B14F-4D97-AF65-F5344CB8AC3E}">
        <p14:creationId xmlns:p14="http://schemas.microsoft.com/office/powerpoint/2010/main" val="789728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744A8-1BD6-7383-74AC-13C7FA3381D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C8334F6-76DF-5FAF-F1C9-3D28105FCC5E}"/>
              </a:ext>
            </a:extLst>
          </p:cNvPr>
          <p:cNvSpPr>
            <a:spLocks noGrp="1"/>
          </p:cNvSpPr>
          <p:nvPr>
            <p:ph type="title"/>
          </p:nvPr>
        </p:nvSpPr>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ブレンデッドウイスキーを知る</a:t>
            </a:r>
          </a:p>
        </p:txBody>
      </p:sp>
      <p:sp>
        <p:nvSpPr>
          <p:cNvPr id="3" name="コンテンツ プレースホルダー 2">
            <a:extLst>
              <a:ext uri="{FF2B5EF4-FFF2-40B4-BE49-F238E27FC236}">
                <a16:creationId xmlns:a16="http://schemas.microsoft.com/office/drawing/2014/main" id="{627B2DD3-4312-0A25-9F28-23AF6D95AF56}"/>
              </a:ext>
            </a:extLst>
          </p:cNvPr>
          <p:cNvSpPr>
            <a:spLocks noGrp="1"/>
          </p:cNvSpPr>
          <p:nvPr>
            <p:ph idx="1"/>
          </p:nvPr>
        </p:nvSpPr>
        <p:spPr>
          <a:xfrm>
            <a:off x="628650" y="1825624"/>
            <a:ext cx="7886700" cy="4820981"/>
          </a:xfrm>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モルトウイスキーとグレーンウイスキーを</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ブレンドしたもの</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→市場のウイスキーの大半を占めている</a:t>
            </a:r>
            <a:endParaRPr lang="en-US" altLang="ja-JP" dirty="0">
              <a:latin typeface="HGP創英角ﾎﾟｯﾌﾟ体" panose="040B0A00000000000000" pitchFamily="50" charset="-128"/>
              <a:ea typeface="HGP創英角ﾎﾟｯﾌﾟ体" panose="040B0A00000000000000" pitchFamily="50" charset="-128"/>
            </a:endParaRPr>
          </a:p>
          <a:p>
            <a:r>
              <a:rPr kumimoji="1" lang="ja-JP" altLang="en-US" dirty="0">
                <a:latin typeface="HGP創英角ﾎﾟｯﾌﾟ体" panose="040B0A00000000000000" pitchFamily="50" charset="-128"/>
                <a:ea typeface="HGP創英角ﾎﾟｯﾌﾟ体" panose="040B0A00000000000000" pitchFamily="50" charset="-128"/>
              </a:rPr>
              <a:t>個性的で力強いモルトウイスキーと</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軽快で大人しいグレーンウイスキーを</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パズルのように合わせることでオリジナルな味に</a:t>
            </a:r>
            <a:endParaRPr kumimoji="1" lang="en-US" altLang="ja-JP" dirty="0">
              <a:latin typeface="HGP創英角ﾎﾟｯﾌﾟ体" panose="040B0A00000000000000" pitchFamily="50" charset="-128"/>
              <a:ea typeface="HGP創英角ﾎﾟｯﾌﾟ体" panose="040B0A00000000000000" pitchFamily="50" charset="-128"/>
            </a:endParaRPr>
          </a:p>
          <a:p>
            <a:r>
              <a:rPr lang="ja-JP" altLang="en-US" dirty="0">
                <a:latin typeface="HGP創英角ﾎﾟｯﾌﾟ体" panose="040B0A00000000000000" pitchFamily="50" charset="-128"/>
                <a:ea typeface="HGP創英角ﾎﾟｯﾌﾟ体" panose="040B0A00000000000000" pitchFamily="50" charset="-128"/>
              </a:rPr>
              <a:t>ブレンド時にどことどこの蒸留所のモルトを</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どれくらいの比率でブレンドさせるかが職人の腕</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→絶妙なバランスだと個性を強調した</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　 モルトウイスキーより飲みやすくなる</a:t>
            </a:r>
            <a:br>
              <a:rPr lang="en-US" altLang="ja-JP" dirty="0">
                <a:latin typeface="HGP創英角ﾎﾟｯﾌﾟ体" panose="040B0A00000000000000" pitchFamily="50" charset="-128"/>
                <a:ea typeface="HGP創英角ﾎﾟｯﾌﾟ体" panose="040B0A00000000000000" pitchFamily="50" charset="-128"/>
              </a:rPr>
            </a:br>
            <a:r>
              <a:rPr lang="en-US" altLang="ja-JP" dirty="0">
                <a:latin typeface="HGP創英角ﾎﾟｯﾌﾟ体" panose="040B0A00000000000000" pitchFamily="50" charset="-128"/>
                <a:ea typeface="HGP創英角ﾎﾟｯﾌﾟ体" panose="040B0A00000000000000" pitchFamily="50" charset="-128"/>
              </a:rPr>
              <a:t>※</a:t>
            </a:r>
            <a:r>
              <a:rPr lang="ja-JP" altLang="en-US" dirty="0">
                <a:latin typeface="HGP創英角ﾎﾟｯﾌﾟ体" panose="040B0A00000000000000" pitchFamily="50" charset="-128"/>
                <a:ea typeface="HGP創英角ﾎﾟｯﾌﾟ体" panose="040B0A00000000000000" pitchFamily="50" charset="-128"/>
              </a:rPr>
              <a:t>価格はピンキリ</a:t>
            </a:r>
            <a:endParaRPr lang="en-US" altLang="ja-JP" dirty="0">
              <a:latin typeface="HGP創英角ﾎﾟｯﾌﾟ体" panose="040B0A00000000000000" pitchFamily="50" charset="-128"/>
              <a:ea typeface="HGP創英角ﾎﾟｯﾌﾟ体" panose="040B0A00000000000000" pitchFamily="50" charset="-128"/>
            </a:endParaRPr>
          </a:p>
        </p:txBody>
      </p:sp>
      <p:pic>
        <p:nvPicPr>
          <p:cNvPr id="5" name="図 4">
            <a:extLst>
              <a:ext uri="{FF2B5EF4-FFF2-40B4-BE49-F238E27FC236}">
                <a16:creationId xmlns:a16="http://schemas.microsoft.com/office/drawing/2014/main" id="{BA432413-4DE9-59DC-AB16-2A09A9664987}"/>
              </a:ext>
            </a:extLst>
          </p:cNvPr>
          <p:cNvPicPr>
            <a:picLocks noChangeAspect="1"/>
          </p:cNvPicPr>
          <p:nvPr/>
        </p:nvPicPr>
        <p:blipFill>
          <a:blip r:embed="rId2"/>
          <a:stretch>
            <a:fillRect/>
          </a:stretch>
        </p:blipFill>
        <p:spPr>
          <a:xfrm>
            <a:off x="7136010" y="1561938"/>
            <a:ext cx="1379340" cy="1867062"/>
          </a:xfrm>
          <a:prstGeom prst="rect">
            <a:avLst/>
          </a:prstGeom>
        </p:spPr>
      </p:pic>
    </p:spTree>
    <p:extLst>
      <p:ext uri="{BB962C8B-B14F-4D97-AF65-F5344CB8AC3E}">
        <p14:creationId xmlns:p14="http://schemas.microsoft.com/office/powerpoint/2010/main" val="1963395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AD214-9464-6FA9-30DE-628FE844EFCA}"/>
            </a:ext>
          </a:extLst>
        </p:cNvPr>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86807903-ACB7-D36F-3DC2-76CCB0A06D31}"/>
              </a:ext>
            </a:extLst>
          </p:cNvPr>
          <p:cNvPicPr>
            <a:picLocks noGrp="1" noChangeAspect="1"/>
          </p:cNvPicPr>
          <p:nvPr>
            <p:ph idx="1"/>
          </p:nvPr>
        </p:nvPicPr>
        <p:blipFill>
          <a:blip r:embed="rId2"/>
          <a:stretch>
            <a:fillRect/>
          </a:stretch>
        </p:blipFill>
        <p:spPr>
          <a:xfrm>
            <a:off x="92085" y="276661"/>
            <a:ext cx="3978469" cy="6304678"/>
          </a:xfrm>
          <a:prstGeom prst="rect">
            <a:avLst/>
          </a:prstGeom>
        </p:spPr>
      </p:pic>
      <p:sp>
        <p:nvSpPr>
          <p:cNvPr id="2" name="コンテンツ プレースホルダー 2">
            <a:extLst>
              <a:ext uri="{FF2B5EF4-FFF2-40B4-BE49-F238E27FC236}">
                <a16:creationId xmlns:a16="http://schemas.microsoft.com/office/drawing/2014/main" id="{341E2C45-C4AC-ECAC-B49E-2918E1D30FD0}"/>
              </a:ext>
            </a:extLst>
          </p:cNvPr>
          <p:cNvSpPr txBox="1">
            <a:spLocks/>
          </p:cNvSpPr>
          <p:nvPr/>
        </p:nvSpPr>
        <p:spPr>
          <a:xfrm>
            <a:off x="4070554" y="276661"/>
            <a:ext cx="5181601" cy="676951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latin typeface="HGP創英角ﾎﾟｯﾌﾟ体" panose="040B0A00000000000000" pitchFamily="50" charset="-128"/>
                <a:ea typeface="HGP創英角ﾎﾟｯﾌﾟ体" panose="040B0A00000000000000" pitchFamily="50" charset="-128"/>
              </a:rPr>
              <a:t>例</a:t>
            </a:r>
            <a:endParaRPr lang="en-US" altLang="ja-JP" sz="2000"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sz="2000" dirty="0">
                <a:latin typeface="HGP創英角ﾎﾟｯﾌﾟ体" panose="040B0A00000000000000" pitchFamily="50" charset="-128"/>
                <a:ea typeface="HGP創英角ﾎﾟｯﾌﾟ体" panose="040B0A00000000000000" pitchFamily="50" charset="-128"/>
              </a:rPr>
              <a:t>①</a:t>
            </a:r>
            <a:r>
              <a:rPr lang="en-US" altLang="ja-JP" sz="2000" dirty="0">
                <a:latin typeface="HGP創英角ﾎﾟｯﾌﾟ体" panose="040B0A00000000000000" pitchFamily="50" charset="-128"/>
                <a:ea typeface="HGP創英角ﾎﾟｯﾌﾟ体" panose="040B0A00000000000000" pitchFamily="50" charset="-128"/>
              </a:rPr>
              <a:t>A</a:t>
            </a:r>
            <a:r>
              <a:rPr lang="ja-JP" altLang="en-US" sz="2000" dirty="0">
                <a:latin typeface="HGP創英角ﾎﾟｯﾌﾟ体" panose="040B0A00000000000000" pitchFamily="50" charset="-128"/>
                <a:ea typeface="HGP創英角ﾎﾟｯﾌﾟ体" panose="040B0A00000000000000" pitchFamily="50" charset="-128"/>
              </a:rPr>
              <a:t>蒸留所のモルトウイスキー</a:t>
            </a:r>
            <a:br>
              <a:rPr lang="en-US" altLang="ja-JP" sz="2000" dirty="0">
                <a:latin typeface="HGP創英角ﾎﾟｯﾌﾟ体" panose="040B0A00000000000000" pitchFamily="50" charset="-128"/>
                <a:ea typeface="HGP創英角ﾎﾟｯﾌﾟ体" panose="040B0A00000000000000" pitchFamily="50" charset="-128"/>
              </a:rPr>
            </a:br>
            <a:r>
              <a:rPr lang="ja-JP" altLang="en-US" sz="2000" dirty="0">
                <a:latin typeface="HGP創英角ﾎﾟｯﾌﾟ体" panose="040B0A00000000000000" pitchFamily="50" charset="-128"/>
                <a:ea typeface="HGP創英角ﾎﾟｯﾌﾟ体" panose="040B0A00000000000000" pitchFamily="50" charset="-128"/>
              </a:rPr>
              <a:t>３年熟成</a:t>
            </a:r>
            <a:r>
              <a:rPr lang="en-US" altLang="ja-JP" sz="2000" dirty="0">
                <a:latin typeface="HGP創英角ﾎﾟｯﾌﾟ体" panose="040B0A00000000000000" pitchFamily="50" charset="-128"/>
                <a:ea typeface="HGP創英角ﾎﾟｯﾌﾟ体" panose="040B0A00000000000000" pitchFamily="50" charset="-128"/>
              </a:rPr>
              <a:t>+</a:t>
            </a:r>
            <a:r>
              <a:rPr lang="ja-JP" altLang="en-US" sz="2000" dirty="0">
                <a:latin typeface="HGP創英角ﾎﾟｯﾌﾟ体" panose="040B0A00000000000000" pitchFamily="50" charset="-128"/>
                <a:ea typeface="HGP創英角ﾎﾟｯﾌﾟ体" panose="040B0A00000000000000" pitchFamily="50" charset="-128"/>
              </a:rPr>
              <a:t>５年熟成＋８年熟成</a:t>
            </a:r>
            <a:br>
              <a:rPr lang="en-US" altLang="ja-JP" sz="2000" dirty="0">
                <a:latin typeface="HGP創英角ﾎﾟｯﾌﾟ体" panose="040B0A00000000000000" pitchFamily="50" charset="-128"/>
                <a:ea typeface="HGP創英角ﾎﾟｯﾌﾟ体" panose="040B0A00000000000000" pitchFamily="50" charset="-128"/>
              </a:rPr>
            </a:br>
            <a:r>
              <a:rPr lang="ja-JP" altLang="en-US" sz="2000" dirty="0">
                <a:latin typeface="HGP創英角ﾎﾟｯﾌﾟ体" panose="040B0A00000000000000" pitchFamily="50" charset="-128"/>
                <a:ea typeface="HGP創英角ﾎﾟｯﾌﾟ体" panose="040B0A00000000000000" pitchFamily="50" charset="-128"/>
              </a:rPr>
              <a:t>→○○３年シングルモルト</a:t>
            </a:r>
            <a:br>
              <a:rPr lang="en-US" altLang="ja-JP" sz="2000" dirty="0">
                <a:latin typeface="HGP創英角ﾎﾟｯﾌﾟ体" panose="040B0A00000000000000" pitchFamily="50" charset="-128"/>
                <a:ea typeface="HGP創英角ﾎﾟｯﾌﾟ体" panose="040B0A00000000000000" pitchFamily="50" charset="-128"/>
              </a:rPr>
            </a:br>
            <a:r>
              <a:rPr lang="en-US" altLang="ja-JP" sz="1400" dirty="0">
                <a:latin typeface="HGP創英角ﾎﾟｯﾌﾟ体" panose="040B0A00000000000000" pitchFamily="50" charset="-128"/>
                <a:ea typeface="HGP創英角ﾎﾟｯﾌﾟ体" panose="040B0A00000000000000" pitchFamily="50" charset="-128"/>
              </a:rPr>
              <a:t>※</a:t>
            </a:r>
            <a:r>
              <a:rPr lang="ja-JP" altLang="en-US" sz="1400" dirty="0">
                <a:latin typeface="HGP創英角ﾎﾟｯﾌﾟ体" panose="040B0A00000000000000" pitchFamily="50" charset="-128"/>
                <a:ea typeface="HGP創英角ﾎﾟｯﾌﾟ体" panose="040B0A00000000000000" pitchFamily="50" charset="-128"/>
              </a:rPr>
              <a:t>１つの蒸留所のモルトウイスキーで構成</a:t>
            </a:r>
            <a:br>
              <a:rPr lang="en-US" altLang="ja-JP" sz="1400" dirty="0">
                <a:latin typeface="HGP創英角ﾎﾟｯﾌﾟ体" panose="040B0A00000000000000" pitchFamily="50" charset="-128"/>
                <a:ea typeface="HGP創英角ﾎﾟｯﾌﾟ体" panose="040B0A00000000000000" pitchFamily="50" charset="-128"/>
              </a:rPr>
            </a:br>
            <a:r>
              <a:rPr lang="ja-JP" altLang="en-US" sz="1400" dirty="0">
                <a:latin typeface="HGP創英角ﾎﾟｯﾌﾟ体" panose="040B0A00000000000000" pitchFamily="50" charset="-128"/>
                <a:ea typeface="HGP創英角ﾎﾟｯﾌﾟ体" panose="040B0A00000000000000" pitchFamily="50" charset="-128"/>
              </a:rPr>
              <a:t>（製造過程が同じより特徴が活きる）</a:t>
            </a:r>
            <a:br>
              <a:rPr lang="en-US" altLang="ja-JP" sz="2000" dirty="0">
                <a:latin typeface="HGP創英角ﾎﾟｯﾌﾟ体" panose="040B0A00000000000000" pitchFamily="50" charset="-128"/>
                <a:ea typeface="HGP創英角ﾎﾟｯﾌﾟ体" panose="040B0A00000000000000" pitchFamily="50" charset="-128"/>
              </a:rPr>
            </a:br>
            <a:r>
              <a:rPr lang="en-US" altLang="ja-JP" sz="1400" dirty="0">
                <a:latin typeface="HGP創英角ﾎﾟｯﾌﾟ体" panose="040B0A00000000000000" pitchFamily="50" charset="-128"/>
                <a:ea typeface="HGP創英角ﾎﾟｯﾌﾟ体" panose="040B0A00000000000000" pitchFamily="50" charset="-128"/>
              </a:rPr>
              <a:t>※</a:t>
            </a:r>
            <a:r>
              <a:rPr lang="ja-JP" altLang="en-US" sz="1400" dirty="0">
                <a:latin typeface="HGP創英角ﾎﾟｯﾌﾟ体" panose="040B0A00000000000000" pitchFamily="50" charset="-128"/>
                <a:ea typeface="HGP創英角ﾎﾟｯﾌﾟ体" panose="040B0A00000000000000" pitchFamily="50" charset="-128"/>
              </a:rPr>
              <a:t>複数の熟成年数を混ぜると年数が少ない年度がラベルに表記</a:t>
            </a:r>
            <a:endParaRPr lang="en-US" altLang="ja-JP" sz="1400" dirty="0">
              <a:latin typeface="HGP創英角ﾎﾟｯﾌﾟ体" panose="040B0A00000000000000" pitchFamily="50" charset="-128"/>
              <a:ea typeface="HGP創英角ﾎﾟｯﾌﾟ体" panose="040B0A00000000000000" pitchFamily="50" charset="-128"/>
            </a:endParaRPr>
          </a:p>
          <a:p>
            <a:pPr marL="0" indent="0">
              <a:buNone/>
            </a:pPr>
            <a:endParaRPr lang="en-US" altLang="ja-JP" sz="2000"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sz="2000" dirty="0">
                <a:latin typeface="HGP創英角ﾎﾟｯﾌﾟ体" panose="040B0A00000000000000" pitchFamily="50" charset="-128"/>
                <a:ea typeface="HGP創英角ﾎﾟｯﾌﾟ体" panose="040B0A00000000000000" pitchFamily="50" charset="-128"/>
              </a:rPr>
              <a:t>②</a:t>
            </a:r>
            <a:r>
              <a:rPr lang="en-US" altLang="ja-JP" sz="2000" dirty="0">
                <a:latin typeface="HGP創英角ﾎﾟｯﾌﾟ体" panose="040B0A00000000000000" pitchFamily="50" charset="-128"/>
                <a:ea typeface="HGP創英角ﾎﾟｯﾌﾟ体" panose="040B0A00000000000000" pitchFamily="50" charset="-128"/>
              </a:rPr>
              <a:t>A</a:t>
            </a:r>
            <a:r>
              <a:rPr lang="ja-JP" altLang="en-US" sz="2000" dirty="0">
                <a:latin typeface="HGP創英角ﾎﾟｯﾌﾟ体" panose="040B0A00000000000000" pitchFamily="50" charset="-128"/>
                <a:ea typeface="HGP創英角ﾎﾟｯﾌﾟ体" panose="040B0A00000000000000" pitchFamily="50" charset="-128"/>
              </a:rPr>
              <a:t>蒸留所と</a:t>
            </a:r>
            <a:r>
              <a:rPr lang="en-US" altLang="ja-JP" sz="2000" dirty="0">
                <a:latin typeface="HGP創英角ﾎﾟｯﾌﾟ体" panose="040B0A00000000000000" pitchFamily="50" charset="-128"/>
                <a:ea typeface="HGP創英角ﾎﾟｯﾌﾟ体" panose="040B0A00000000000000" pitchFamily="50" charset="-128"/>
              </a:rPr>
              <a:t>B</a:t>
            </a:r>
            <a:r>
              <a:rPr lang="ja-JP" altLang="en-US" sz="2000" dirty="0">
                <a:latin typeface="HGP創英角ﾎﾟｯﾌﾟ体" panose="040B0A00000000000000" pitchFamily="50" charset="-128"/>
                <a:ea typeface="HGP創英角ﾎﾟｯﾌﾟ体" panose="040B0A00000000000000" pitchFamily="50" charset="-128"/>
              </a:rPr>
              <a:t>蒸留所の５年熟成の</a:t>
            </a:r>
            <a:br>
              <a:rPr lang="en-US" altLang="ja-JP" sz="2000" dirty="0">
                <a:latin typeface="HGP創英角ﾎﾟｯﾌﾟ体" panose="040B0A00000000000000" pitchFamily="50" charset="-128"/>
                <a:ea typeface="HGP創英角ﾎﾟｯﾌﾟ体" panose="040B0A00000000000000" pitchFamily="50" charset="-128"/>
              </a:rPr>
            </a:br>
            <a:r>
              <a:rPr lang="ja-JP" altLang="en-US" sz="2000" dirty="0">
                <a:latin typeface="HGP創英角ﾎﾟｯﾌﾟ体" panose="040B0A00000000000000" pitchFamily="50" charset="-128"/>
                <a:ea typeface="HGP創英角ﾎﾟｯﾌﾟ体" panose="040B0A00000000000000" pitchFamily="50" charset="-128"/>
              </a:rPr>
              <a:t>　 モルトウイスキーを混ぜた</a:t>
            </a:r>
            <a:br>
              <a:rPr lang="en-US" altLang="ja-JP" sz="2000" dirty="0">
                <a:latin typeface="HGP創英角ﾎﾟｯﾌﾟ体" panose="040B0A00000000000000" pitchFamily="50" charset="-128"/>
                <a:ea typeface="HGP創英角ﾎﾟｯﾌﾟ体" panose="040B0A00000000000000" pitchFamily="50" charset="-128"/>
              </a:rPr>
            </a:br>
            <a:r>
              <a:rPr lang="ja-JP" altLang="en-US" sz="2000" dirty="0">
                <a:latin typeface="HGP創英角ﾎﾟｯﾌﾟ体" panose="040B0A00000000000000" pitchFamily="50" charset="-128"/>
                <a:ea typeface="HGP創英角ﾎﾟｯﾌﾟ体" panose="040B0A00000000000000" pitchFamily="50" charset="-128"/>
              </a:rPr>
              <a:t>→○○５年　ブレンデッドモルトウイスキー</a:t>
            </a:r>
            <a:br>
              <a:rPr lang="en-US" altLang="ja-JP" sz="2000" dirty="0">
                <a:latin typeface="HGP創英角ﾎﾟｯﾌﾟ体" panose="040B0A00000000000000" pitchFamily="50" charset="-128"/>
                <a:ea typeface="HGP創英角ﾎﾟｯﾌﾟ体" panose="040B0A00000000000000" pitchFamily="50" charset="-128"/>
              </a:rPr>
            </a:br>
            <a:r>
              <a:rPr lang="en-US" altLang="ja-JP" sz="1400" dirty="0">
                <a:latin typeface="HGP創英角ﾎﾟｯﾌﾟ体" panose="040B0A00000000000000" pitchFamily="50" charset="-128"/>
                <a:ea typeface="HGP創英角ﾎﾟｯﾌﾟ体" panose="040B0A00000000000000" pitchFamily="50" charset="-128"/>
              </a:rPr>
              <a:t>※A,B</a:t>
            </a:r>
            <a:r>
              <a:rPr lang="ja-JP" altLang="en-US" sz="1400" dirty="0">
                <a:latin typeface="HGP創英角ﾎﾟｯﾌﾟ体" panose="040B0A00000000000000" pitchFamily="50" charset="-128"/>
                <a:ea typeface="HGP創英角ﾎﾟｯﾌﾟ体" panose="040B0A00000000000000" pitchFamily="50" charset="-128"/>
              </a:rPr>
              <a:t>の蒸留所の素材や製造方法の強みを混ぜて工夫できる</a:t>
            </a:r>
            <a:br>
              <a:rPr lang="en-US" altLang="ja-JP" sz="2000" dirty="0">
                <a:latin typeface="HGP創英角ﾎﾟｯﾌﾟ体" panose="040B0A00000000000000" pitchFamily="50" charset="-128"/>
                <a:ea typeface="HGP創英角ﾎﾟｯﾌﾟ体" panose="040B0A00000000000000" pitchFamily="50" charset="-128"/>
              </a:rPr>
            </a:br>
            <a:endParaRPr lang="en-US" altLang="ja-JP" sz="2000"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sz="2000" dirty="0">
                <a:latin typeface="HGP創英角ﾎﾟｯﾌﾟ体" panose="040B0A00000000000000" pitchFamily="50" charset="-128"/>
                <a:ea typeface="HGP創英角ﾎﾟｯﾌﾟ体" panose="040B0A00000000000000" pitchFamily="50" charset="-128"/>
              </a:rPr>
              <a:t>③</a:t>
            </a:r>
            <a:r>
              <a:rPr lang="en-US" altLang="ja-JP" sz="2000" dirty="0">
                <a:latin typeface="HGP創英角ﾎﾟｯﾌﾟ体" panose="040B0A00000000000000" pitchFamily="50" charset="-128"/>
                <a:ea typeface="HGP創英角ﾎﾟｯﾌﾟ体" panose="040B0A00000000000000" pitchFamily="50" charset="-128"/>
              </a:rPr>
              <a:t>A</a:t>
            </a:r>
            <a:r>
              <a:rPr lang="ja-JP" altLang="en-US" sz="2000" dirty="0">
                <a:latin typeface="HGP創英角ﾎﾟｯﾌﾟ体" panose="040B0A00000000000000" pitchFamily="50" charset="-128"/>
                <a:ea typeface="HGP創英角ﾎﾟｯﾌﾟ体" panose="040B0A00000000000000" pitchFamily="50" charset="-128"/>
              </a:rPr>
              <a:t>蒸留所の５年熟成したモルトウイスキーをその樽から瓶詰</a:t>
            </a:r>
            <a:br>
              <a:rPr lang="en-US" altLang="ja-JP" sz="2000" dirty="0">
                <a:latin typeface="HGP創英角ﾎﾟｯﾌﾟ体" panose="040B0A00000000000000" pitchFamily="50" charset="-128"/>
                <a:ea typeface="HGP創英角ﾎﾟｯﾌﾟ体" panose="040B0A00000000000000" pitchFamily="50" charset="-128"/>
              </a:rPr>
            </a:br>
            <a:r>
              <a:rPr lang="ja-JP" altLang="en-US" sz="2000" dirty="0">
                <a:latin typeface="HGP創英角ﾎﾟｯﾌﾟ体" panose="040B0A00000000000000" pitchFamily="50" charset="-128"/>
                <a:ea typeface="HGP創英角ﾎﾟｯﾌﾟ体" panose="040B0A00000000000000" pitchFamily="50" charset="-128"/>
              </a:rPr>
              <a:t>→○○５年シングルカスクモルトウイスキー</a:t>
            </a:r>
            <a:br>
              <a:rPr lang="en-US" altLang="ja-JP" sz="2000" dirty="0">
                <a:latin typeface="HGP創英角ﾎﾟｯﾌﾟ体" panose="040B0A00000000000000" pitchFamily="50" charset="-128"/>
                <a:ea typeface="HGP創英角ﾎﾟｯﾌﾟ体" panose="040B0A00000000000000" pitchFamily="50" charset="-128"/>
              </a:rPr>
            </a:br>
            <a:r>
              <a:rPr lang="en-US" altLang="ja-JP" sz="1400" dirty="0">
                <a:latin typeface="HGP創英角ﾎﾟｯﾌﾟ体" panose="040B0A00000000000000" pitchFamily="50" charset="-128"/>
                <a:ea typeface="HGP創英角ﾎﾟｯﾌﾟ体" panose="040B0A00000000000000" pitchFamily="50" charset="-128"/>
              </a:rPr>
              <a:t>※</a:t>
            </a:r>
            <a:r>
              <a:rPr lang="ja-JP" altLang="en-US" sz="1400" dirty="0">
                <a:latin typeface="HGP創英角ﾎﾟｯﾌﾟ体" panose="040B0A00000000000000" pitchFamily="50" charset="-128"/>
                <a:ea typeface="HGP創英角ﾎﾟｯﾌﾟ体" panose="040B0A00000000000000" pitchFamily="50" charset="-128"/>
              </a:rPr>
              <a:t>１つの樽から作成されたため</a:t>
            </a:r>
            <a:br>
              <a:rPr lang="en-US" altLang="ja-JP" sz="1400" dirty="0">
                <a:latin typeface="HGP創英角ﾎﾟｯﾌﾟ体" panose="040B0A00000000000000" pitchFamily="50" charset="-128"/>
                <a:ea typeface="HGP創英角ﾎﾟｯﾌﾟ体" panose="040B0A00000000000000" pitchFamily="50" charset="-128"/>
              </a:rPr>
            </a:br>
            <a:r>
              <a:rPr lang="en-US" altLang="ja-JP" sz="1400" dirty="0">
                <a:latin typeface="HGP創英角ﾎﾟｯﾌﾟ体" panose="040B0A00000000000000" pitchFamily="50" charset="-128"/>
                <a:ea typeface="HGP創英角ﾎﾟｯﾌﾟ体" panose="040B0A00000000000000" pitchFamily="50" charset="-128"/>
              </a:rPr>
              <a:t>※</a:t>
            </a:r>
            <a:r>
              <a:rPr lang="ja-JP" altLang="en-US" sz="1400" dirty="0">
                <a:latin typeface="HGP創英角ﾎﾟｯﾌﾟ体" panose="040B0A00000000000000" pitchFamily="50" charset="-128"/>
                <a:ea typeface="HGP創英角ﾎﾟｯﾌﾟ体" panose="040B0A00000000000000" pitchFamily="50" charset="-128"/>
              </a:rPr>
              <a:t>モルトウイスキーがグレーンウイスキーだった場合は</a:t>
            </a:r>
            <a:br>
              <a:rPr lang="en-US" altLang="ja-JP" sz="1400" dirty="0">
                <a:latin typeface="HGP創英角ﾎﾟｯﾌﾟ体" panose="040B0A00000000000000" pitchFamily="50" charset="-128"/>
                <a:ea typeface="HGP創英角ﾎﾟｯﾌﾟ体" panose="040B0A00000000000000" pitchFamily="50" charset="-128"/>
              </a:rPr>
            </a:br>
            <a:r>
              <a:rPr lang="ja-JP" altLang="en-US" sz="1400" dirty="0">
                <a:latin typeface="HGP創英角ﾎﾟｯﾌﾟ体" panose="040B0A00000000000000" pitchFamily="50" charset="-128"/>
                <a:ea typeface="HGP創英角ﾎﾟｯﾌﾟ体" panose="040B0A00000000000000" pitchFamily="50" charset="-128"/>
              </a:rPr>
              <a:t>　 シングルカスクグレーンウイスキーになる</a:t>
            </a:r>
            <a:endParaRPr lang="en-US" altLang="ja-JP" sz="1400" dirty="0">
              <a:latin typeface="HGP創英角ﾎﾟｯﾌﾟ体" panose="040B0A00000000000000" pitchFamily="50" charset="-128"/>
              <a:ea typeface="HGP創英角ﾎﾟｯﾌﾟ体" panose="040B0A00000000000000" pitchFamily="50" charset="-128"/>
            </a:endParaRPr>
          </a:p>
          <a:p>
            <a:pPr marL="0" indent="0">
              <a:buNone/>
            </a:pPr>
            <a:endParaRPr lang="en-US" altLang="ja-JP" sz="2000"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sz="2000" dirty="0">
                <a:latin typeface="HGP創英角ﾎﾟｯﾌﾟ体" panose="040B0A00000000000000" pitchFamily="50" charset="-128"/>
                <a:ea typeface="HGP創英角ﾎﾟｯﾌﾟ体" panose="040B0A00000000000000" pitchFamily="50" charset="-128"/>
              </a:rPr>
              <a:t>④</a:t>
            </a:r>
            <a:r>
              <a:rPr lang="en-US" altLang="ja-JP" sz="2000" dirty="0">
                <a:latin typeface="HGP創英角ﾎﾟｯﾌﾟ体" panose="040B0A00000000000000" pitchFamily="50" charset="-128"/>
                <a:ea typeface="HGP創英角ﾎﾟｯﾌﾟ体" panose="040B0A00000000000000" pitchFamily="50" charset="-128"/>
              </a:rPr>
              <a:t>A</a:t>
            </a:r>
            <a:r>
              <a:rPr lang="ja-JP" altLang="en-US" sz="2000" dirty="0">
                <a:latin typeface="HGP創英角ﾎﾟｯﾌﾟ体" panose="040B0A00000000000000" pitchFamily="50" charset="-128"/>
                <a:ea typeface="HGP創英角ﾎﾟｯﾌﾟ体" panose="040B0A00000000000000" pitchFamily="50" charset="-128"/>
              </a:rPr>
              <a:t>蒸留所の５年熟成グレーンウイスキーと</a:t>
            </a:r>
            <a:br>
              <a:rPr lang="en-US" altLang="ja-JP" sz="2000" dirty="0">
                <a:latin typeface="HGP創英角ﾎﾟｯﾌﾟ体" panose="040B0A00000000000000" pitchFamily="50" charset="-128"/>
                <a:ea typeface="HGP創英角ﾎﾟｯﾌﾟ体" panose="040B0A00000000000000" pitchFamily="50" charset="-128"/>
              </a:rPr>
            </a:br>
            <a:r>
              <a:rPr lang="ja-JP" altLang="en-US" sz="2000" dirty="0">
                <a:latin typeface="HGP創英角ﾎﾟｯﾌﾟ体" panose="040B0A00000000000000" pitchFamily="50" charset="-128"/>
                <a:ea typeface="HGP創英角ﾎﾟｯﾌﾟ体" panose="040B0A00000000000000" pitchFamily="50" charset="-128"/>
              </a:rPr>
              <a:t>　 ７年熟成モルトウイスキーを混ぜた</a:t>
            </a:r>
            <a:br>
              <a:rPr lang="en-US" altLang="ja-JP" sz="2000" dirty="0">
                <a:latin typeface="HGP創英角ﾎﾟｯﾌﾟ体" panose="040B0A00000000000000" pitchFamily="50" charset="-128"/>
                <a:ea typeface="HGP創英角ﾎﾟｯﾌﾟ体" panose="040B0A00000000000000" pitchFamily="50" charset="-128"/>
              </a:rPr>
            </a:br>
            <a:r>
              <a:rPr lang="ja-JP" altLang="en-US" sz="2000" dirty="0">
                <a:latin typeface="HGP創英角ﾎﾟｯﾌﾟ体" panose="040B0A00000000000000" pitchFamily="50" charset="-128"/>
                <a:ea typeface="HGP創英角ﾎﾟｯﾌﾟ体" panose="040B0A00000000000000" pitchFamily="50" charset="-128"/>
              </a:rPr>
              <a:t>→○○５年ブレンデッドウイスキー</a:t>
            </a:r>
            <a:endParaRPr lang="en-US" altLang="ja-JP" sz="2000" dirty="0">
              <a:latin typeface="HGP創英角ﾎﾟｯﾌﾟ体" panose="040B0A00000000000000" pitchFamily="50" charset="-128"/>
              <a:ea typeface="HGP創英角ﾎﾟｯﾌﾟ体" panose="040B0A00000000000000" pitchFamily="50" charset="-128"/>
            </a:endParaRPr>
          </a:p>
          <a:p>
            <a:pPr marL="0" indent="0">
              <a:buNone/>
            </a:pPr>
            <a:r>
              <a:rPr lang="en-US" altLang="ja-JP" sz="1400" dirty="0">
                <a:latin typeface="HGP創英角ﾎﾟｯﾌﾟ体" panose="040B0A00000000000000" pitchFamily="50" charset="-128"/>
                <a:ea typeface="HGP創英角ﾎﾟｯﾌﾟ体" panose="040B0A00000000000000" pitchFamily="50" charset="-128"/>
              </a:rPr>
              <a:t>※</a:t>
            </a:r>
            <a:r>
              <a:rPr lang="ja-JP" altLang="en-US" sz="1400" dirty="0">
                <a:latin typeface="HGP創英角ﾎﾟｯﾌﾟ体" panose="040B0A00000000000000" pitchFamily="50" charset="-128"/>
                <a:ea typeface="HGP創英角ﾎﾟｯﾌﾟ体" panose="040B0A00000000000000" pitchFamily="50" charset="-128"/>
              </a:rPr>
              <a:t>価格の高価なモルトウイスキーを安価で製造しやすい</a:t>
            </a:r>
            <a:br>
              <a:rPr lang="en-US" altLang="ja-JP" sz="1400" dirty="0">
                <a:latin typeface="HGP創英角ﾎﾟｯﾌﾟ体" panose="040B0A00000000000000" pitchFamily="50" charset="-128"/>
                <a:ea typeface="HGP創英角ﾎﾟｯﾌﾟ体" panose="040B0A00000000000000" pitchFamily="50" charset="-128"/>
              </a:rPr>
            </a:br>
            <a:r>
              <a:rPr lang="ja-JP" altLang="en-US" sz="1400" dirty="0">
                <a:latin typeface="HGP創英角ﾎﾟｯﾌﾟ体" panose="040B0A00000000000000" pitchFamily="50" charset="-128"/>
                <a:ea typeface="HGP創英角ﾎﾟｯﾌﾟ体" panose="040B0A00000000000000" pitchFamily="50" charset="-128"/>
              </a:rPr>
              <a:t>　 グレーンウイスキーを混ぜて作成しコスパ良い商品を作成目的。</a:t>
            </a:r>
            <a:br>
              <a:rPr lang="en-US" altLang="ja-JP" sz="1400" dirty="0">
                <a:latin typeface="HGP創英角ﾎﾟｯﾌﾟ体" panose="040B0A00000000000000" pitchFamily="50" charset="-128"/>
                <a:ea typeface="HGP創英角ﾎﾟｯﾌﾟ体" panose="040B0A00000000000000" pitchFamily="50" charset="-128"/>
              </a:rPr>
            </a:br>
            <a:r>
              <a:rPr lang="ja-JP" altLang="en-US" sz="1400" dirty="0">
                <a:latin typeface="HGP創英角ﾎﾟｯﾌﾟ体" panose="040B0A00000000000000" pitchFamily="50" charset="-128"/>
                <a:ea typeface="HGP創英角ﾎﾟｯﾌﾟ体" panose="040B0A00000000000000" pitchFamily="50" charset="-128"/>
              </a:rPr>
              <a:t>　 さらに特徴のあるモルトウイスキーの味わいをマイルドにするために</a:t>
            </a:r>
            <a:br>
              <a:rPr lang="en-US" altLang="ja-JP" sz="1400" dirty="0">
                <a:latin typeface="HGP創英角ﾎﾟｯﾌﾟ体" panose="040B0A00000000000000" pitchFamily="50" charset="-128"/>
                <a:ea typeface="HGP創英角ﾎﾟｯﾌﾟ体" panose="040B0A00000000000000" pitchFamily="50" charset="-128"/>
              </a:rPr>
            </a:br>
            <a:r>
              <a:rPr lang="ja-JP" altLang="en-US" sz="1400" dirty="0">
                <a:latin typeface="HGP創英角ﾎﾟｯﾌﾟ体" panose="040B0A00000000000000" pitchFamily="50" charset="-128"/>
                <a:ea typeface="HGP創英角ﾎﾟｯﾌﾟ体" panose="040B0A00000000000000" pitchFamily="50" charset="-128"/>
              </a:rPr>
              <a:t>　 グレーンウイスキーを混ぜて調整するためにも活用する。</a:t>
            </a:r>
            <a:br>
              <a:rPr lang="en-US" altLang="ja-JP" sz="1400" dirty="0">
                <a:latin typeface="HGP創英角ﾎﾟｯﾌﾟ体" panose="040B0A00000000000000" pitchFamily="50" charset="-128"/>
                <a:ea typeface="HGP創英角ﾎﾟｯﾌﾟ体" panose="040B0A00000000000000" pitchFamily="50" charset="-128"/>
              </a:rPr>
            </a:br>
            <a:r>
              <a:rPr lang="ja-JP" altLang="en-US" sz="1400" dirty="0">
                <a:latin typeface="HGP創英角ﾎﾟｯﾌﾟ体" panose="040B0A00000000000000" pitchFamily="50" charset="-128"/>
                <a:ea typeface="HGP創英角ﾎﾟｯﾌﾟ体" panose="040B0A00000000000000" pitchFamily="50" charset="-128"/>
              </a:rPr>
              <a:t>　 </a:t>
            </a:r>
            <a:endParaRPr lang="en-US" altLang="ja-JP" sz="1400"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146151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B4D20-BCFC-38D2-5DFB-166F85A55E7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444AFBC-C3A1-CE4B-F1E0-70FAA19EFB92}"/>
              </a:ext>
            </a:extLst>
          </p:cNvPr>
          <p:cNvSpPr>
            <a:spLocks noGrp="1"/>
          </p:cNvSpPr>
          <p:nvPr>
            <p:ph type="title"/>
          </p:nvPr>
        </p:nvSpPr>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豆知識：熟成法がポイント</a:t>
            </a:r>
          </a:p>
        </p:txBody>
      </p:sp>
      <p:sp>
        <p:nvSpPr>
          <p:cNvPr id="3" name="コンテンツ プレースホルダー 2">
            <a:extLst>
              <a:ext uri="{FF2B5EF4-FFF2-40B4-BE49-F238E27FC236}">
                <a16:creationId xmlns:a16="http://schemas.microsoft.com/office/drawing/2014/main" id="{1BB82EB9-49AA-A7B5-99A9-5F73373B15A2}"/>
              </a:ext>
            </a:extLst>
          </p:cNvPr>
          <p:cNvSpPr>
            <a:spLocks noGrp="1"/>
          </p:cNvSpPr>
          <p:nvPr>
            <p:ph idx="1"/>
          </p:nvPr>
        </p:nvSpPr>
        <p:spPr/>
        <p:txBody>
          <a:bodyPr>
            <a:normAutofit lnSpcReduction="10000"/>
          </a:bodyPr>
          <a:lstStyle/>
          <a:p>
            <a:r>
              <a:rPr kumimoji="1" lang="ja-JP" altLang="en-US" dirty="0">
                <a:latin typeface="HGP創英角ﾎﾟｯﾌﾟ体" panose="040B0A00000000000000" pitchFamily="50" charset="-128"/>
                <a:ea typeface="HGP創英角ﾎﾟｯﾌﾟ体" panose="040B0A00000000000000" pitchFamily="50" charset="-128"/>
              </a:rPr>
              <a:t>琥珀色のウイスキーやブランデー</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→蒸留後はジンやウォッカ同様、無色透明</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→色がついている蒸留酒は木の樽で熟成される</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→通常は</a:t>
            </a:r>
            <a:r>
              <a:rPr kumimoji="1" lang="en-US" altLang="ja-JP" dirty="0">
                <a:latin typeface="HGP創英角ﾎﾟｯﾌﾟ体" panose="040B0A00000000000000" pitchFamily="50" charset="-128"/>
                <a:ea typeface="HGP創英角ﾎﾟｯﾌﾟ体" panose="040B0A00000000000000" pitchFamily="50" charset="-128"/>
              </a:rPr>
              <a:t>2</a:t>
            </a:r>
            <a:r>
              <a:rPr kumimoji="1" lang="ja-JP" altLang="en-US" dirty="0">
                <a:latin typeface="HGP創英角ﾎﾟｯﾌﾟ体" panose="040B0A00000000000000" pitchFamily="50" charset="-128"/>
                <a:ea typeface="HGP創英角ﾎﾟｯﾌﾟ体" panose="040B0A00000000000000" pitchFamily="50" charset="-128"/>
              </a:rPr>
              <a:t>～数年、１０年以上のものも</a:t>
            </a:r>
            <a:endParaRPr lang="en-US" altLang="ja-JP" dirty="0">
              <a:latin typeface="HGP創英角ﾎﾟｯﾌﾟ体" panose="040B0A00000000000000" pitchFamily="50" charset="-128"/>
              <a:ea typeface="HGP創英角ﾎﾟｯﾌﾟ体" panose="040B0A00000000000000" pitchFamily="50" charset="-128"/>
            </a:endParaRPr>
          </a:p>
          <a:p>
            <a:endParaRPr kumimoji="1" lang="en-US" altLang="ja-JP" dirty="0">
              <a:latin typeface="HGP創英角ﾎﾟｯﾌﾟ体" panose="040B0A00000000000000" pitchFamily="50" charset="-128"/>
              <a:ea typeface="HGP創英角ﾎﾟｯﾌﾟ体" panose="040B0A00000000000000" pitchFamily="50" charset="-128"/>
            </a:endParaRPr>
          </a:p>
          <a:p>
            <a:r>
              <a:rPr kumimoji="1" lang="ja-JP" altLang="en-US" dirty="0">
                <a:latin typeface="HGP創英角ﾎﾟｯﾌﾟ体" panose="040B0A00000000000000" pitchFamily="50" charset="-128"/>
                <a:ea typeface="HGP創英角ﾎﾟｯﾌﾟ体" panose="040B0A00000000000000" pitchFamily="50" charset="-128"/>
              </a:rPr>
              <a:t>貯蔵期間はもちろん、</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樽の素材やサイズ、樽の横に積むか、縦に積むか</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などの熟成方法や条件で風味が変わる</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→さらに貯蔵庫周辺の気候や風土などでも変化</a:t>
            </a:r>
            <a:br>
              <a:rPr lang="en-US" altLang="ja-JP" dirty="0">
                <a:latin typeface="HGP創英角ﾎﾟｯﾌﾟ体" panose="040B0A00000000000000" pitchFamily="50" charset="-128"/>
                <a:ea typeface="HGP創英角ﾎﾟｯﾌﾟ体" panose="040B0A00000000000000" pitchFamily="50" charset="-128"/>
              </a:rPr>
            </a:br>
            <a:r>
              <a:rPr lang="ja-JP" altLang="en-US" sz="2000" dirty="0">
                <a:latin typeface="HGP創英角ﾎﾟｯﾌﾟ体" panose="040B0A00000000000000" pitchFamily="50" charset="-128"/>
                <a:ea typeface="HGP創英角ﾎﾟｯﾌﾟ体" panose="040B0A00000000000000" pitchFamily="50" charset="-128"/>
              </a:rPr>
              <a:t>例、森に近いか、海に近いかなど</a:t>
            </a:r>
            <a:br>
              <a:rPr lang="en-US" altLang="ja-JP" dirty="0">
                <a:latin typeface="HGP創英角ﾎﾟｯﾌﾟ体" panose="040B0A00000000000000" pitchFamily="50" charset="-128"/>
                <a:ea typeface="HGP創英角ﾎﾟｯﾌﾟ体" panose="040B0A00000000000000" pitchFamily="50" charset="-128"/>
              </a:rPr>
            </a:br>
            <a:endParaRPr kumimoji="1" lang="en-US" altLang="ja-JP"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03151058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818</TotalTime>
  <Words>2309</Words>
  <Application>Microsoft Office PowerPoint</Application>
  <PresentationFormat>画面に合わせる (4:3)</PresentationFormat>
  <Paragraphs>102</Paragraphs>
  <Slides>28</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28</vt:i4>
      </vt:variant>
    </vt:vector>
  </HeadingPairs>
  <TitlesOfParts>
    <vt:vector size="33" baseType="lpstr">
      <vt:lpstr>HGP創英角ﾎﾟｯﾌﾟ体</vt:lpstr>
      <vt:lpstr>Arial</vt:lpstr>
      <vt:lpstr>Calibri</vt:lpstr>
      <vt:lpstr>Calibri Light</vt:lpstr>
      <vt:lpstr>Office テーマ</vt:lpstr>
      <vt:lpstr>ウイスキー参考資料</vt:lpstr>
      <vt:lpstr>ウイスキーの原料</vt:lpstr>
      <vt:lpstr>基本ウイスキーの３分類</vt:lpstr>
      <vt:lpstr>基本ウイスキーの３分類</vt:lpstr>
      <vt:lpstr>モルトウイスキーを知る</vt:lpstr>
      <vt:lpstr>グレーンウイスキーを知る</vt:lpstr>
      <vt:lpstr>ブレンデッドウイスキーを知る</vt:lpstr>
      <vt:lpstr>PowerPoint プレゼンテーション</vt:lpstr>
      <vt:lpstr>豆知識：熟成法がポイント</vt:lpstr>
      <vt:lpstr>ウイスキーができるまで</vt:lpstr>
      <vt:lpstr>ウイスキーができるまで</vt:lpstr>
      <vt:lpstr>豆知識：エンジェルズシェアとは</vt:lpstr>
      <vt:lpstr>世界五大ウイスキーと起源</vt:lpstr>
      <vt:lpstr>スコッチ・ウイスキーについて</vt:lpstr>
      <vt:lpstr>PowerPoint プレゼンテーション</vt:lpstr>
      <vt:lpstr>ピートって何？</vt:lpstr>
      <vt:lpstr>アイリッシュウィスキーについて</vt:lpstr>
      <vt:lpstr>アイリッシュウィスキーについて</vt:lpstr>
      <vt:lpstr>アメリカンウイスキーについて</vt:lpstr>
      <vt:lpstr>アメリカンウイスキーについて</vt:lpstr>
      <vt:lpstr>アメリカンウイスキーについて</vt:lpstr>
      <vt:lpstr>カナディアンウイスキーについて</vt:lpstr>
      <vt:lpstr>ジャパニーズウイスキーについて</vt:lpstr>
      <vt:lpstr>ジャパニーズウイスキーの定義</vt:lpstr>
      <vt:lpstr>日本洋酒酒造組合の定義</vt:lpstr>
      <vt:lpstr>ウイスキーの早見表</vt:lpstr>
      <vt:lpstr>ウイスキーの様々な飲み方</vt:lpstr>
      <vt:lpstr>しっかり今日は飲みましょう！ 帰りは気を付けて！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Takayuki Kataoka</dc:creator>
  <cp:lastModifiedBy>Takayuki Kataoka</cp:lastModifiedBy>
  <cp:revision>10</cp:revision>
  <cp:lastPrinted>2025-11-13T22:49:23Z</cp:lastPrinted>
  <dcterms:created xsi:type="dcterms:W3CDTF">2025-11-13T13:43:25Z</dcterms:created>
  <dcterms:modified xsi:type="dcterms:W3CDTF">2025-11-14T10:14:16Z</dcterms:modified>
</cp:coreProperties>
</file>